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78" r:id="rId3"/>
    <p:sldId id="262" r:id="rId4"/>
    <p:sldId id="269" r:id="rId5"/>
    <p:sldId id="270" r:id="rId6"/>
    <p:sldId id="264" r:id="rId7"/>
    <p:sldId id="263" r:id="rId8"/>
    <p:sldId id="1273" r:id="rId9"/>
    <p:sldId id="266" r:id="rId10"/>
    <p:sldId id="1269" r:id="rId11"/>
    <p:sldId id="1272" r:id="rId12"/>
    <p:sldId id="258" r:id="rId13"/>
    <p:sldId id="1274" r:id="rId14"/>
    <p:sldId id="1275" r:id="rId15"/>
    <p:sldId id="1276" r:id="rId16"/>
    <p:sldId id="273" r:id="rId17"/>
    <p:sldId id="1277" r:id="rId18"/>
    <p:sldId id="1270" r:id="rId19"/>
    <p:sldId id="1265" r:id="rId20"/>
    <p:sldId id="259" r:id="rId21"/>
    <p:sldId id="1266" r:id="rId22"/>
    <p:sldId id="1267" r:id="rId23"/>
    <p:sldId id="272" r:id="rId24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7B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 autoAdjust="0"/>
    <p:restoredTop sz="88191" autoAdjust="0"/>
  </p:normalViewPr>
  <p:slideViewPr>
    <p:cSldViewPr snapToGrid="0">
      <p:cViewPr varScale="1">
        <p:scale>
          <a:sx n="75" d="100"/>
          <a:sy n="75" d="100"/>
        </p:scale>
        <p:origin x="58" y="67"/>
      </p:cViewPr>
      <p:guideLst/>
    </p:cSldViewPr>
  </p:slideViewPr>
  <p:outlineViewPr>
    <p:cViewPr>
      <p:scale>
        <a:sx n="33" d="100"/>
        <a:sy n="33" d="100"/>
      </p:scale>
      <p:origin x="0" y="-579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3B83E-EAFF-4D2D-AD9B-11ED018A2AB2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A00C8-05A0-4E2E-9882-4DE139BB9386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4720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Why parallel? </a:t>
            </a:r>
          </a:p>
          <a:p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Different forms of parallelism, which one for MODFLOW 6? </a:t>
            </a:r>
          </a:p>
          <a:p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Theoretical expectations on performance?</a:t>
            </a:r>
            <a:endParaRPr lang="en-US"/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AE3956-8282-4F35-BBF9-4A117B2EA08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640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Mention purpose of the Interface Model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00C8-05A0-4E2E-9882-4DE139BB9386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4682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Mention purpose of the Interface Model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00C8-05A0-4E2E-9882-4DE139BB9386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4578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A8386C-EF32-41E6-A110-2ABAB8E463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86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A: every color represents a model</a:t>
            </a:r>
          </a:p>
          <a:p>
            <a:r>
              <a:rPr lang="nl-NL"/>
              <a:t>B: a single model, partitioned into subdomains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00C8-05A0-4E2E-9882-4DE139BB9386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8054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/>
              <a:t>Somebody at MODFLOW and More (Princeton): “Why don’t you just do it?? Only takes 4 weeks…”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000"/>
              <a:t>Invasive: “this has MPI all over the place”</a:t>
            </a:r>
          </a:p>
          <a:p>
            <a:pPr marL="342900" indent="-342900">
              <a:buFontTx/>
              <a:buChar char="-"/>
            </a:pPr>
            <a:r>
              <a:rPr lang="en-US" sz="2000"/>
              <a:t>Alternatively, many version of the same code but MODFLOW 6 was meant to remedy exactly that</a:t>
            </a:r>
          </a:p>
          <a:p>
            <a:pPr marL="342900" indent="-342900">
              <a:buFontTx/>
              <a:buChar char="-"/>
            </a:pPr>
            <a:r>
              <a:rPr lang="en-US" sz="2000"/>
              <a:t>Single effort scalable over current and future process models</a:t>
            </a:r>
          </a:p>
          <a:p>
            <a:pPr marL="342900" indent="-342900">
              <a:buFontTx/>
              <a:buChar char="-"/>
            </a:pPr>
            <a:r>
              <a:rPr lang="en-US" sz="2000"/>
              <a:t>MODFLOW should remain easy to distribute, install, run on a variety of platforms, for the different types of users:</a:t>
            </a:r>
          </a:p>
          <a:p>
            <a:pPr marL="457200" lvl="1" indent="0">
              <a:buNone/>
            </a:pPr>
            <a:r>
              <a:rPr lang="en-US" sz="2000"/>
              <a:t>“Wait, there is no MPI implementation on our company’s laptops”</a:t>
            </a:r>
          </a:p>
          <a:p>
            <a:pPr marL="457200" lvl="1" indent="0">
              <a:buNone/>
            </a:pPr>
            <a:r>
              <a:rPr lang="en-US" sz="2000"/>
              <a:t>“I don’t want to end up compiling lots of stuff I don’t need”</a:t>
            </a:r>
          </a:p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00C8-05A0-4E2E-9882-4DE139BB9386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8957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00C8-05A0-4E2E-9882-4DE139BB9386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2070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00C8-05A0-4E2E-9882-4DE139BB9386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2378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Explain how models and exchanges translate into matrix structure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00C8-05A0-4E2E-9882-4DE139BB9386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3641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Explain how models and exchanges translate into matrix structure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00C8-05A0-4E2E-9882-4DE139BB9386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437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Explain how models and exchanges translate into matrix structure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00C8-05A0-4E2E-9882-4DE139BB9386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3010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/>
              <a:t>Explain how models and exchanges translate into matrix structure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A00C8-05A0-4E2E-9882-4DE139BB9386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215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BFE3-68FF-EFAA-37D0-15A403F58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31F22-4372-B365-9EC3-AD40A2B5F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3623A-EDAE-1E7E-8E0E-605511C85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4273-D630-4EB0-A141-73947F267484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36CFC-5111-4F31-1789-F5120FBF6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CFE9B-E1FE-FA97-4142-B0CB9C8FF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7916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FACD9-EE5A-E8CD-A80C-F0957ED51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A55CE2-20C8-BE40-83F0-8027764727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3773E2-1F6C-5192-9C3C-54C584C0E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4273-D630-4EB0-A141-73947F267484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41D93-CE08-6575-EB99-67A447D13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81D94-EE51-AA10-415F-5030C73CE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5495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4073C-8C14-51F2-46E3-B19C604182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45ACC6-5EC8-EDBF-AF54-ACEDD8BE7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6ED38-A11D-2D30-5CD9-F0445E450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4273-D630-4EB0-A141-73947F267484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B8025-9DBB-1ED9-D953-ED296572A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2B8A8-EDB8-53FA-7FF1-BB903A259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5656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3723E-B87D-0F45-04E1-C9063124F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1DEDE2-CE13-2E34-E0E9-0C665B70C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8C686-048D-E33A-8100-6350B7D78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5ADCD-AE60-27A3-ED95-6E8286B2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C87CDD-7A79-9E96-61E7-5858FA528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739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ABDD1-B5FE-2DCC-0162-70893E14E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5644-C265-01C2-B99B-ACCB35577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79746-BBAE-76F9-BF04-BAF50AD87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DD785-5828-A30A-18C5-84396889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079A2E-5E2C-6F11-5F94-67F67CF8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787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B0804-9B67-F05C-AF2F-471F54A10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96274-5295-979D-5BAF-E7918E8723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252FC-B6BA-4E11-7E01-EC0737B4C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5EA5F-632F-A347-DD82-5A255EB54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D0A59-1962-DF5F-5E30-E4A2640EA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133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4D8C-F582-8E6B-D949-A2E1FEE7C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E3CF3-E0FB-DC66-03A1-C4F364982F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842CD-3DA4-4837-1358-061EFE03C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71512-80DA-6A28-FB0C-E6682620E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5B810-45D8-B339-DEB9-26258CC8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90976-BB5F-505E-017E-A8CD4C690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366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7846-4BA3-7D86-0493-25FB52BDE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71DEA3-48B2-A8D8-164D-A416268EB9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3468E0-CB41-8AA5-56A5-6EA8F11A6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345DFA-F7B0-B434-A231-BF825D2C1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91FFD-D6AE-8331-C935-997172C88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6E87C5-F0E1-9709-95B0-7F94F953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25D591-57F4-02E4-0650-3ACEFF902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7C2320-58CA-78EF-F52A-C236622BA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592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25B7C-5B04-80F6-47F9-5EEF0241D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1E777-269E-EC3C-A89D-10A1EA55C9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E170C-7719-22CE-CF35-2325AED40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2B1701-B14E-9AF4-F882-AFED2989C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1190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63E09-291A-8AC3-2CF7-11D6D0A29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D3E21-DF0E-3BDB-3BC6-8BA7C7CC1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7D3E-459A-3E57-9DB7-3794809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294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71EF-7124-0376-C475-280F9641A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F3FFE-CA03-1ED9-A80B-28209738F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529F15-C9FF-573B-4ED9-7E90C0989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3E9B1-F049-3E38-ECA9-CA35F25BB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3078A5-6277-58E1-2C02-DF337F6E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D9DD66-F8A0-ABC3-B302-D01F53FA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95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7209F-C03C-C994-50F1-8F78DDD31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5CBA2-9250-8C1B-1B9B-0E22F32D8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1A92E-AB48-80AA-EDE7-A973152B0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4273-D630-4EB0-A141-73947F267484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53942-C8B5-DC4A-AE5E-F72130BB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D08C1-1756-62AF-1364-E01444E9C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6506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C2396-F03A-1A21-D0B3-5834461FC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C58206-170F-A9F7-D5DF-82EBFED30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82F7C7-75EE-0482-33A6-261E1EB377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1EF866-F419-BFA8-27EE-058DAAF40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9DCC34-B3B7-0305-5A7D-35DBAB5F9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424B4-1271-1765-5872-899F474C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801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C0A1-4253-113D-FA76-A1C36FC0F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72972B-51DE-095D-19E4-C62C7623A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747D91-1582-9FAF-0418-5A86AEFED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256EA-F551-2245-D5DE-637314D08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FB3AA-8C46-A4FD-7A5C-3BFDE6D7F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62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B38ABB-7383-E4D5-8D5B-58C466791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9DF1E-4AE3-9E4A-1C6E-DE3FBAAB0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8AAEF-D1E5-D11E-A008-EAA846EFF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1E69-0C6D-245F-51AE-192C97AA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98535-B0D4-7860-3589-4BE096E92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78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0CA93-4082-ACE1-4015-70DDD811B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F9D94-B343-575E-B839-98D8B3AEE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20A5C-2DEE-1341-627F-AB8F59412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4273-D630-4EB0-A141-73947F267484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24D80-8852-56C0-FFE8-C9F87DD6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51E62-0591-BDCB-6417-9030CDF13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2509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ABF4F-4500-660B-0910-BDC203A9F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225F4-4628-964A-51E2-45660097E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06DE1D-789F-80BE-C677-4649FA54F9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75F14-AE28-935B-3FBA-B4DA1FEBB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4273-D630-4EB0-A141-73947F267484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DBFA19-65CE-0EDD-CE8B-184C3287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D2B2DA-9406-57EC-34A4-ADC75402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5119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EC64-2E84-B664-4486-09860E247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28AB6-7678-B317-27CE-CFF057FC5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BCE51A-1846-853F-375D-AAD480DF0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6EC9C8-2857-EF68-3442-1A1B3A8D1D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DCF46D-94D7-040C-8534-F2E026BA0D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B16AEF-8563-9E6B-4984-A85CEA9B1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4273-D630-4EB0-A141-73947F267484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3D5D87F-E8B6-DE47-2A2F-73FBFDDFE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E97309-9913-DBEF-E1A7-9B33738D1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3619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4DE8-F8CD-0DF2-F897-9810143CA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FFD2C3-6BDE-97FA-3692-3A64AFC0B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4273-D630-4EB0-A141-73947F267484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07C917-26B6-6C8A-0486-068D6F5FC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386461-79DA-E3C2-8A29-E03E94B8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2208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8DE872-9E19-5CAC-0EE6-834CEF95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4273-D630-4EB0-A141-73947F267484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3C81D8-1998-15EC-2D64-86EFBC827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3DB386-6AEA-05F4-9249-0B7770CCA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17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C2BE7-503D-66FA-9442-65D250E55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94A8C-610B-1721-4281-FC5CE9C53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43B73-4CD3-DA44-E7EE-616BD28A7B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973651-9AB3-2754-03EF-208DC069B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4273-D630-4EB0-A141-73947F267484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9FE521-742E-F710-A610-A92023E02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58D02E-FF17-75E1-67C7-22958BF1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1051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BF446-DC66-58BC-6F52-5478DA29E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D8E4A2-17CA-32B8-2190-D12AC0AAB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845E7-EBC2-8321-EF1C-3F3509044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6F0C3C-7C57-2B8A-78D0-B8DB7F47A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44273-D630-4EB0-A141-73947F267484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9DDDD-51C8-5A0E-CDB4-8424F8CC1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6DFEE-462A-BAFA-F15B-7F2D75782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1715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9BC3B2-69B9-7A0E-EE21-90AF2DCEC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26A75-CD2E-EEDC-DD79-79BBD8835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B1CE1-9AA9-B27D-B1F3-69B8DB240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644273-D630-4EB0-A141-73947F267484}" type="datetimeFigureOut">
              <a:rPr lang="nl-NL" smtClean="0"/>
              <a:t>29-11-2023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56F63-7A4A-9428-4C96-4ED56F92BB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EB142-12BE-56FA-9AEC-DC21E165F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5559B8-94AC-4035-BC2B-3836B3C10E79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3934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09CED6-39D3-B548-CFDD-D791FA2F9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A89EA-C453-2A5C-AABB-7A07DC7D8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71985-4958-3DBF-18DE-9F93762A94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7F1A7-46C0-614C-8973-2677197B1A3C}" type="datetimeFigureOut">
              <a:rPr lang="en-US" smtClean="0"/>
              <a:t>11/29/2023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DDB3A-9A4E-60BC-E9AF-33FBAF878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4A7D9-DA80-B130-ADE5-0E284C458A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30CD8-110D-3047-99F8-77B362132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2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C841F-61F5-DAA4-A6DE-7FF64055D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8" y="533514"/>
            <a:ext cx="9617105" cy="1999602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Parallel MODFLOW 6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000" i="1">
                <a:solidFill>
                  <a:srgbClr val="FFFFFF"/>
                </a:solidFill>
              </a:rPr>
              <a:t>Concepts and Implementation</a:t>
            </a:r>
            <a:endParaRPr lang="en-US" sz="4800" i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5BC1FB-4EA9-3811-B8CB-4434CBD8B1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598" y="2822040"/>
            <a:ext cx="9617105" cy="441877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Parallel MODFLOW Training Class, December 1</a:t>
            </a:r>
            <a:r>
              <a:rPr lang="en-US" sz="2000" baseline="30000">
                <a:solidFill>
                  <a:srgbClr val="FFFFFF"/>
                </a:solidFill>
              </a:rPr>
              <a:t>st</a:t>
            </a:r>
            <a:r>
              <a:rPr lang="en-US" sz="2000">
                <a:solidFill>
                  <a:srgbClr val="FFFFFF"/>
                </a:solidFill>
              </a:rPr>
              <a:t>, 2023, Deltares, NL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3" descr="tom_analog_1978">
            <a:extLst>
              <a:ext uri="{FF2B5EF4-FFF2-40B4-BE49-F238E27FC236}">
                <a16:creationId xmlns:a16="http://schemas.microsoft.com/office/drawing/2014/main" id="{9DF2818B-5E55-8A54-9FBB-C1900F8B0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00" r="-1" b="-1"/>
          <a:stretch/>
        </p:blipFill>
        <p:spPr bwMode="auto">
          <a:xfrm>
            <a:off x="643890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325E5A-396D-C81C-3138-791E727FD6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6499"/>
          <a:stretch/>
        </p:blipFill>
        <p:spPr>
          <a:xfrm>
            <a:off x="9457201" y="392205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9E263A-F2F8-EE67-3A6D-BE65604A12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3" r="18472" b="-6"/>
          <a:stretch/>
        </p:blipFill>
        <p:spPr>
          <a:xfrm>
            <a:off x="2847218" y="3932178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0F38C4-7853-7251-341E-9B82FBAF7D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4" t="12963" r="35366" b="12963"/>
          <a:stretch/>
        </p:blipFill>
        <p:spPr bwMode="auto">
          <a:xfrm>
            <a:off x="7253874" y="3981745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  <a:solidFill>
            <a:schemeClr val="bg2">
              <a:lumMod val="60000"/>
              <a:lumOff val="40000"/>
            </a:schemeClr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F489E-BE54-C6D1-010E-3497C620588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939" t="20969" r="23941" b="20969"/>
          <a:stretch/>
        </p:blipFill>
        <p:spPr>
          <a:xfrm>
            <a:off x="5050546" y="3977143"/>
            <a:ext cx="1828800" cy="1828800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E480D-7084-BC59-7CE6-28DE940FAE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685" y="6119835"/>
            <a:ext cx="1657165" cy="662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594493-F54D-387D-9918-0B42EE11B3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507" y="5944128"/>
            <a:ext cx="2508299" cy="8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9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ap of Denali National Park and Preserve">
            <a:extLst>
              <a:ext uri="{FF2B5EF4-FFF2-40B4-BE49-F238E27FC236}">
                <a16:creationId xmlns:a16="http://schemas.microsoft.com/office/drawing/2014/main" id="{651A4276-53C9-6109-598A-8CCEF4983A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1" b="28398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3F192-8909-5DA0-DE4B-0EEB277C6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33774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B6A6-5ECC-80CA-6387-3208868B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nl-NL"/>
              <a:t>1. Generalized Coupling</a:t>
            </a:r>
            <a:br>
              <a:rPr lang="nl-NL"/>
            </a:br>
            <a:r>
              <a:rPr lang="nl-NL" sz="3600" i="1"/>
              <a:t>Serial Assembly</a:t>
            </a:r>
            <a:endParaRPr lang="nl-NL" i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07947-B640-0579-5B98-49B05727D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0"/>
          <a:stretch/>
        </p:blipFill>
        <p:spPr>
          <a:xfrm>
            <a:off x="1200617" y="2244756"/>
            <a:ext cx="2857445" cy="3382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40A1F-6930-161F-3B4C-05B42FC2A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733" y="2068263"/>
            <a:ext cx="4153319" cy="4111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CA148E-D364-EFB2-E267-CBD1B340F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8128" y="5246579"/>
            <a:ext cx="2085190" cy="56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9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B6A6-5ECC-80CA-6387-3208868B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nl-NL"/>
              <a:t>1. Generalized Coupling</a:t>
            </a:r>
            <a:br>
              <a:rPr lang="nl-NL"/>
            </a:br>
            <a:r>
              <a:rPr lang="nl-NL" sz="3600" i="1"/>
              <a:t>Serial Assembly</a:t>
            </a:r>
            <a:endParaRPr lang="nl-NL" i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07947-B640-0579-5B98-49B05727D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0"/>
          <a:stretch/>
        </p:blipFill>
        <p:spPr>
          <a:xfrm>
            <a:off x="1200617" y="2244756"/>
            <a:ext cx="2857445" cy="3382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40A1F-6930-161F-3B4C-05B42FC2A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733" y="2068263"/>
            <a:ext cx="4153319" cy="4111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CA148E-D364-EFB2-E267-CBD1B340F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6023" y="5246579"/>
            <a:ext cx="2085190" cy="5642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886B26-82F2-C86C-A46E-03A138902964}"/>
              </a:ext>
            </a:extLst>
          </p:cNvPr>
          <p:cNvSpPr/>
          <p:nvPr/>
        </p:nvSpPr>
        <p:spPr>
          <a:xfrm>
            <a:off x="2255520" y="2905760"/>
            <a:ext cx="1978277" cy="772160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0B8040A-A146-B35F-B896-DCA42E73B178}"/>
              </a:ext>
            </a:extLst>
          </p:cNvPr>
          <p:cNvSpPr/>
          <p:nvPr/>
        </p:nvSpPr>
        <p:spPr>
          <a:xfrm>
            <a:off x="2255520" y="4889885"/>
            <a:ext cx="1978277" cy="772160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F614F4-F9AE-BF1A-2DA0-0123EBBCA5FA}"/>
              </a:ext>
            </a:extLst>
          </p:cNvPr>
          <p:cNvSpPr/>
          <p:nvPr/>
        </p:nvSpPr>
        <p:spPr>
          <a:xfrm>
            <a:off x="5650990" y="2244756"/>
            <a:ext cx="1351280" cy="1280764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BE48D7-D6F1-EE21-F1B3-F34FA296C02C}"/>
              </a:ext>
            </a:extLst>
          </p:cNvPr>
          <p:cNvSpPr/>
          <p:nvPr/>
        </p:nvSpPr>
        <p:spPr>
          <a:xfrm>
            <a:off x="6841067" y="3445824"/>
            <a:ext cx="2446252" cy="2416496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533365-A50F-B9F1-0E24-44604D5521AB}"/>
              </a:ext>
            </a:extLst>
          </p:cNvPr>
          <p:cNvSpPr/>
          <p:nvPr/>
        </p:nvSpPr>
        <p:spPr>
          <a:xfrm>
            <a:off x="2255520" y="2905760"/>
            <a:ext cx="1978277" cy="772160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E4588B-22A8-84EF-27F3-46E721C9E498}"/>
              </a:ext>
            </a:extLst>
          </p:cNvPr>
          <p:cNvSpPr/>
          <p:nvPr/>
        </p:nvSpPr>
        <p:spPr>
          <a:xfrm>
            <a:off x="2255520" y="4888374"/>
            <a:ext cx="1978277" cy="772160"/>
          </a:xfrm>
          <a:prstGeom prst="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891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B6A6-5ECC-80CA-6387-3208868B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nl-NL"/>
              <a:t>1. Generalized Coupling</a:t>
            </a:r>
            <a:br>
              <a:rPr lang="nl-NL"/>
            </a:br>
            <a:r>
              <a:rPr lang="nl-NL" sz="3600" i="1"/>
              <a:t>Serial Assembly</a:t>
            </a:r>
            <a:endParaRPr lang="nl-NL" i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07947-B640-0579-5B98-49B05727D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0"/>
          <a:stretch/>
        </p:blipFill>
        <p:spPr>
          <a:xfrm>
            <a:off x="1200617" y="2244756"/>
            <a:ext cx="2857445" cy="3382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40A1F-6930-161F-3B4C-05B42FC2A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263" y="2068263"/>
            <a:ext cx="4153319" cy="41114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CA148E-D364-EFB2-E267-CBD1B340F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6023" y="5246579"/>
            <a:ext cx="2085190" cy="56428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5AC0BA-E81D-C1F2-33B8-73A794B5D02B}"/>
              </a:ext>
            </a:extLst>
          </p:cNvPr>
          <p:cNvSpPr/>
          <p:nvPr/>
        </p:nvSpPr>
        <p:spPr>
          <a:xfrm>
            <a:off x="2249553" y="3905902"/>
            <a:ext cx="1978277" cy="772160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C980E9-C0B1-2C23-37C3-41C3C89E6EAB}"/>
              </a:ext>
            </a:extLst>
          </p:cNvPr>
          <p:cNvSpPr/>
          <p:nvPr/>
        </p:nvSpPr>
        <p:spPr>
          <a:xfrm>
            <a:off x="6910983" y="2285396"/>
            <a:ext cx="2386496" cy="1240124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4B7E34-17A9-8BBF-AB83-3AACB919ED1D}"/>
              </a:ext>
            </a:extLst>
          </p:cNvPr>
          <p:cNvSpPr/>
          <p:nvPr/>
        </p:nvSpPr>
        <p:spPr>
          <a:xfrm>
            <a:off x="5714382" y="3493456"/>
            <a:ext cx="1227081" cy="2416496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2458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AB6A6-5ECC-80CA-6387-3208868B2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4485"/>
            <a:ext cx="10515600" cy="1325563"/>
          </a:xfrm>
        </p:spPr>
        <p:txBody>
          <a:bodyPr/>
          <a:lstStyle/>
          <a:p>
            <a:r>
              <a:rPr lang="nl-NL"/>
              <a:t>1. Generalized Coupling</a:t>
            </a:r>
            <a:br>
              <a:rPr lang="nl-NL"/>
            </a:br>
            <a:r>
              <a:rPr lang="nl-NL" sz="3600" i="1"/>
              <a:t>Parallel Assembly</a:t>
            </a:r>
            <a:endParaRPr lang="nl-NL" i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07947-B640-0579-5B98-49B05727D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40"/>
          <a:stretch/>
        </p:blipFill>
        <p:spPr>
          <a:xfrm>
            <a:off x="1200617" y="2244756"/>
            <a:ext cx="2857445" cy="3382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140A1F-6930-161F-3B4C-05B42FC2A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263" y="2068263"/>
            <a:ext cx="4153319" cy="411146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E139227-958B-3F87-1755-993E0952137A}"/>
              </a:ext>
            </a:extLst>
          </p:cNvPr>
          <p:cNvGrpSpPr/>
          <p:nvPr/>
        </p:nvGrpSpPr>
        <p:grpSpPr>
          <a:xfrm>
            <a:off x="5467255" y="2237256"/>
            <a:ext cx="4875477" cy="3477398"/>
            <a:chOff x="6920135" y="2237256"/>
            <a:chExt cx="4875477" cy="34773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4776ED7-A28D-6196-38C4-D371B317B598}"/>
                </a:ext>
              </a:extLst>
            </p:cNvPr>
            <p:cNvSpPr/>
            <p:nvPr/>
          </p:nvSpPr>
          <p:spPr>
            <a:xfrm>
              <a:off x="6920135" y="2237256"/>
              <a:ext cx="4623510" cy="1150123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B57F15F-44CA-FA2F-C24E-E88BCB392AAF}"/>
                </a:ext>
              </a:extLst>
            </p:cNvPr>
            <p:cNvSpPr/>
            <p:nvPr/>
          </p:nvSpPr>
          <p:spPr>
            <a:xfrm>
              <a:off x="6920135" y="3438703"/>
              <a:ext cx="4623510" cy="2275951"/>
            </a:xfrm>
            <a:prstGeom prst="rect">
              <a:avLst/>
            </a:prstGeom>
            <a:noFill/>
            <a:ln w="381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6EC90F-3892-B12D-C1F6-AA6F7AD1DDF7}"/>
                </a:ext>
              </a:extLst>
            </p:cNvPr>
            <p:cNvSpPr txBox="1"/>
            <p:nvPr/>
          </p:nvSpPr>
          <p:spPr>
            <a:xfrm>
              <a:off x="10786375" y="2408316"/>
              <a:ext cx="7572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CPU 1</a:t>
              </a:r>
              <a:endParaRPr lang="nl-NL" b="1" dirty="0">
                <a:solidFill>
                  <a:srgbClr val="00B05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F4B08C-3F4F-8916-76DF-121C488C9082}"/>
                </a:ext>
              </a:extLst>
            </p:cNvPr>
            <p:cNvSpPr txBox="1"/>
            <p:nvPr/>
          </p:nvSpPr>
          <p:spPr>
            <a:xfrm>
              <a:off x="10767032" y="3604182"/>
              <a:ext cx="10285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</a:rPr>
                <a:t>CPU 2</a:t>
              </a:r>
              <a:endParaRPr lang="nl-NL" b="1" dirty="0">
                <a:solidFill>
                  <a:srgbClr val="7030A0"/>
                </a:solidFill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415285C2-F7DD-63E7-53E7-D3925B642AFA}"/>
              </a:ext>
            </a:extLst>
          </p:cNvPr>
          <p:cNvSpPr/>
          <p:nvPr/>
        </p:nvSpPr>
        <p:spPr>
          <a:xfrm>
            <a:off x="2153920" y="3791234"/>
            <a:ext cx="2184400" cy="1001657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6755DD-D0A1-5BE5-287F-6FF3A4902595}"/>
              </a:ext>
            </a:extLst>
          </p:cNvPr>
          <p:cNvSpPr txBox="1"/>
          <p:nvPr/>
        </p:nvSpPr>
        <p:spPr>
          <a:xfrm>
            <a:off x="4183254" y="3519459"/>
            <a:ext cx="566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>
                <a:solidFill>
                  <a:srgbClr val="C00000"/>
                </a:solidFill>
              </a:rPr>
              <a:t>??</a:t>
            </a:r>
            <a:endParaRPr lang="nl-NL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390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B51A-81D4-A71A-C8F2-F99FD3AD8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Generalized Coupling</a:t>
            </a:r>
            <a:br>
              <a:rPr lang="en-US"/>
            </a:br>
            <a:r>
              <a:rPr lang="en-US" sz="3600" i="1"/>
              <a:t>Parallel Assembly</a:t>
            </a:r>
            <a:endParaRPr lang="nl-NL" i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25E1F-E239-BE10-6F93-8A1E2E0D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104" y="2095187"/>
            <a:ext cx="4134928" cy="41114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49807D-C105-ABB0-87E9-A5CC19E12D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1468" b="694"/>
          <a:stretch/>
        </p:blipFill>
        <p:spPr>
          <a:xfrm>
            <a:off x="838200" y="2290306"/>
            <a:ext cx="4721698" cy="33702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A8F32B-C721-1F49-7975-33B3170074EA}"/>
              </a:ext>
            </a:extLst>
          </p:cNvPr>
          <p:cNvSpPr/>
          <p:nvPr/>
        </p:nvSpPr>
        <p:spPr>
          <a:xfrm>
            <a:off x="1515649" y="2968670"/>
            <a:ext cx="4134929" cy="13255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6093F5-C2A2-489B-30FC-81ED3854FCCA}"/>
              </a:ext>
            </a:extLst>
          </p:cNvPr>
          <p:cNvSpPr/>
          <p:nvPr/>
        </p:nvSpPr>
        <p:spPr>
          <a:xfrm>
            <a:off x="6925487" y="2275822"/>
            <a:ext cx="4623510" cy="115012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1B3EF8B-33B3-86F7-7EBF-E69724C99B3A}"/>
              </a:ext>
            </a:extLst>
          </p:cNvPr>
          <p:cNvSpPr/>
          <p:nvPr/>
        </p:nvSpPr>
        <p:spPr>
          <a:xfrm>
            <a:off x="6925487" y="3477269"/>
            <a:ext cx="4623510" cy="2275951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AE8250-B92C-3C0F-B2ED-A6E1CE69C15B}"/>
              </a:ext>
            </a:extLst>
          </p:cNvPr>
          <p:cNvSpPr/>
          <p:nvPr/>
        </p:nvSpPr>
        <p:spPr>
          <a:xfrm>
            <a:off x="1515649" y="4365694"/>
            <a:ext cx="4134928" cy="1387526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0C77F6-6694-29CC-2A35-032605D035E9}"/>
              </a:ext>
            </a:extLst>
          </p:cNvPr>
          <p:cNvSpPr txBox="1"/>
          <p:nvPr/>
        </p:nvSpPr>
        <p:spPr>
          <a:xfrm>
            <a:off x="10786375" y="2408316"/>
            <a:ext cx="757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CPU 1</a:t>
            </a:r>
            <a:endParaRPr lang="nl-NL" b="1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63D651-72F2-48B3-0B49-FEA6E21C8F60}"/>
              </a:ext>
            </a:extLst>
          </p:cNvPr>
          <p:cNvSpPr txBox="1"/>
          <p:nvPr/>
        </p:nvSpPr>
        <p:spPr>
          <a:xfrm>
            <a:off x="10767032" y="3604182"/>
            <a:ext cx="1028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CPU 2</a:t>
            </a:r>
            <a:endParaRPr lang="nl-NL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46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9B51A-81D4-A71A-C8F2-F99FD3AD8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Generalized Coupling</a:t>
            </a:r>
            <a:br>
              <a:rPr lang="en-US"/>
            </a:br>
            <a:r>
              <a:rPr lang="en-US" sz="3600" i="1"/>
              <a:t>Parallel Assembly</a:t>
            </a:r>
            <a:endParaRPr lang="nl-NL" i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49807D-C105-ABB0-87E9-A5CC19E12D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468" b="694"/>
          <a:stretch/>
        </p:blipFill>
        <p:spPr>
          <a:xfrm>
            <a:off x="838200" y="2290306"/>
            <a:ext cx="4721698" cy="33702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A8F32B-C721-1F49-7975-33B3170074EA}"/>
              </a:ext>
            </a:extLst>
          </p:cNvPr>
          <p:cNvSpPr/>
          <p:nvPr/>
        </p:nvSpPr>
        <p:spPr>
          <a:xfrm>
            <a:off x="1515649" y="2968670"/>
            <a:ext cx="4134929" cy="132556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AE8250-B92C-3C0F-B2ED-A6E1CE69C15B}"/>
              </a:ext>
            </a:extLst>
          </p:cNvPr>
          <p:cNvSpPr/>
          <p:nvPr/>
        </p:nvSpPr>
        <p:spPr>
          <a:xfrm>
            <a:off x="1515649" y="4365694"/>
            <a:ext cx="4134928" cy="1387526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A010B4-0EEB-6716-E30E-EF76F1E692F0}"/>
              </a:ext>
            </a:extLst>
          </p:cNvPr>
          <p:cNvSpPr txBox="1"/>
          <p:nvPr/>
        </p:nvSpPr>
        <p:spPr>
          <a:xfrm>
            <a:off x="6541424" y="3211532"/>
            <a:ext cx="5071456" cy="2308324"/>
          </a:xfrm>
          <a:prstGeom prst="rec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2400" b="1"/>
              <a:t>Brief note on the Interface Model</a:t>
            </a:r>
            <a:r>
              <a:rPr lang="nl-NL" sz="2400"/>
              <a:t>:</a:t>
            </a:r>
          </a:p>
          <a:p>
            <a:r>
              <a:rPr lang="nl-NL" sz="2400"/>
              <a:t>A purely technical construct for coupling numerical models. </a:t>
            </a:r>
          </a:p>
          <a:p>
            <a:r>
              <a:rPr lang="nl-NL" sz="2400"/>
              <a:t>It works behind the scenes and is not a real model. No need to configure it, nor does it produce any output.</a:t>
            </a:r>
          </a:p>
        </p:txBody>
      </p:sp>
    </p:spTree>
    <p:extLst>
      <p:ext uri="{BB962C8B-B14F-4D97-AF65-F5344CB8AC3E}">
        <p14:creationId xmlns:p14="http://schemas.microsoft.com/office/powerpoint/2010/main" val="1110060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8F758-54BE-76E8-0452-159728B0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Generalized Coupling</a:t>
            </a:r>
            <a:br>
              <a:rPr lang="en-US"/>
            </a:br>
            <a:r>
              <a:rPr lang="en-US" sz="3600" i="1"/>
              <a:t>Interface Model</a:t>
            </a:r>
            <a:endParaRPr lang="nl-NL" i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DF2BF-8A57-44CD-DE54-F76611D4D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/>
              <a:t>Constructing the equations at the interface (Exchange) posed a software engineering challenge:</a:t>
            </a:r>
          </a:p>
          <a:p>
            <a:r>
              <a:rPr lang="en-US"/>
              <a:t>Duplication of code</a:t>
            </a:r>
          </a:p>
          <a:p>
            <a:r>
              <a:rPr lang="en-US"/>
              <a:t>Advanced concepts (XT3D) can not be efficiently implemented</a:t>
            </a:r>
          </a:p>
          <a:p>
            <a:r>
              <a:rPr lang="en-US"/>
              <a:t>Repetition when adding new process models</a:t>
            </a:r>
          </a:p>
          <a:p>
            <a:pPr lvl="1"/>
            <a:endParaRPr lang="en-US"/>
          </a:p>
          <a:p>
            <a:pPr marL="0" indent="0">
              <a:buNone/>
            </a:pPr>
            <a:r>
              <a:rPr lang="en-US"/>
              <a:t>The “Interface Model” is designed to formulate the balance equation at the model boundary</a:t>
            </a:r>
          </a:p>
          <a:p>
            <a:r>
              <a:rPr lang="en-US"/>
              <a:t>It mimics (type extension) a real flow or transport model so that it can use all existing data structures and procedures</a:t>
            </a:r>
          </a:p>
          <a:p>
            <a:r>
              <a:rPr lang="en-US"/>
              <a:t>It is purely technical construct, no user input required</a:t>
            </a:r>
          </a:p>
          <a:p>
            <a:r>
              <a:rPr lang="en-US"/>
              <a:t>The discretization is determined automatically from the existing Exchange</a:t>
            </a:r>
          </a:p>
          <a:p>
            <a:r>
              <a:rPr lang="en-US"/>
              <a:t>It is generalized: applies to (future) numerical process models in general</a:t>
            </a:r>
          </a:p>
        </p:txBody>
      </p:sp>
    </p:spTree>
    <p:extLst>
      <p:ext uri="{BB962C8B-B14F-4D97-AF65-F5344CB8AC3E}">
        <p14:creationId xmlns:p14="http://schemas.microsoft.com/office/powerpoint/2010/main" val="233816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0698F-F103-4279-8340-DA6FEA350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1. Generalized Coupling</a:t>
            </a:r>
            <a:br>
              <a:rPr lang="nl-NL"/>
            </a:br>
            <a:r>
              <a:rPr lang="nl-NL" sz="3600" i="1"/>
              <a:t>Interface Model</a:t>
            </a:r>
            <a:endParaRPr lang="en-US" i="1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DC1A1A-05D5-5342-344C-8F0C2B8995DC}"/>
              </a:ext>
            </a:extLst>
          </p:cNvPr>
          <p:cNvGrpSpPr/>
          <p:nvPr/>
        </p:nvGrpSpPr>
        <p:grpSpPr>
          <a:xfrm>
            <a:off x="4579217" y="1690828"/>
            <a:ext cx="3473923" cy="2330443"/>
            <a:chOff x="4579217" y="1690828"/>
            <a:chExt cx="3473923" cy="23304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0911DBD-BA07-C6C7-A8E3-E33B5E2DF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217" y="1690828"/>
              <a:ext cx="3255409" cy="177243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640DDA2-C853-0DB3-A45D-7AE8654657FF}"/>
                </a:ext>
              </a:extLst>
            </p:cNvPr>
            <p:cNvSpPr txBox="1"/>
            <p:nvPr/>
          </p:nvSpPr>
          <p:spPr>
            <a:xfrm>
              <a:off x="4797731" y="3436496"/>
              <a:ext cx="32554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/>
                <a:t>Construct grid </a:t>
              </a:r>
              <a:r>
                <a:rPr lang="en-US" sz="1600" dirty="0"/>
                <a:t>around interface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/>
                <a:t>Create </a:t>
              </a:r>
              <a:r>
                <a:rPr lang="en-US" sz="1600" dirty="0"/>
                <a:t>Model with interface grid</a:t>
              </a:r>
              <a:endParaRPr lang="nl-NL" sz="16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E54B71-C0C0-FD67-695D-EAB11C3A937A}"/>
              </a:ext>
            </a:extLst>
          </p:cNvPr>
          <p:cNvGrpSpPr/>
          <p:nvPr/>
        </p:nvGrpSpPr>
        <p:grpSpPr>
          <a:xfrm>
            <a:off x="934496" y="1690688"/>
            <a:ext cx="3255667" cy="2067044"/>
            <a:chOff x="934496" y="1690688"/>
            <a:chExt cx="3255667" cy="206704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C3E9E11-4433-9EC4-A24E-3242BB718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496" y="1690688"/>
              <a:ext cx="3255667" cy="177257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327C24-13B7-2AE5-3CD0-25E347D6E2F5}"/>
                </a:ext>
              </a:extLst>
            </p:cNvPr>
            <p:cNvSpPr txBox="1"/>
            <p:nvPr/>
          </p:nvSpPr>
          <p:spPr>
            <a:xfrm>
              <a:off x="1153268" y="3419178"/>
              <a:ext cx="303689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dirty="0"/>
                <a:t>Case: 2 Models, 1 Exchange</a:t>
              </a:r>
              <a:endParaRPr lang="nl-NL" sz="16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A4C7CD-BA8D-033B-B6F6-718939546B2D}"/>
              </a:ext>
            </a:extLst>
          </p:cNvPr>
          <p:cNvGrpSpPr/>
          <p:nvPr/>
        </p:nvGrpSpPr>
        <p:grpSpPr>
          <a:xfrm>
            <a:off x="8210414" y="1690828"/>
            <a:ext cx="3802046" cy="2330443"/>
            <a:chOff x="8210414" y="1690828"/>
            <a:chExt cx="3802046" cy="23304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0CDEEC-8852-E682-D593-4A9DAE50C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0414" y="1690828"/>
              <a:ext cx="3255409" cy="1772439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253EE1-A185-02DF-7851-8EB638B802C3}"/>
                </a:ext>
              </a:extLst>
            </p:cNvPr>
            <p:cNvSpPr txBox="1"/>
            <p:nvPr/>
          </p:nvSpPr>
          <p:spPr>
            <a:xfrm>
              <a:off x="8442194" y="3436496"/>
              <a:ext cx="35702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dirty="0"/>
                <a:t>Copy configuration data from models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dirty="0"/>
                <a:t>Update state variables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BC83CD-6F44-AD15-7226-457777EDFC08}"/>
              </a:ext>
            </a:extLst>
          </p:cNvPr>
          <p:cNvGrpSpPr/>
          <p:nvPr/>
        </p:nvGrpSpPr>
        <p:grpSpPr>
          <a:xfrm>
            <a:off x="934754" y="4305491"/>
            <a:ext cx="4793085" cy="2404467"/>
            <a:chOff x="934754" y="4305491"/>
            <a:chExt cx="4793085" cy="24044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DA5A9D9-0512-CE8D-1489-82006E76A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754" y="4449390"/>
              <a:ext cx="3255409" cy="1739191"/>
            </a:xfrm>
            <a:prstGeom prst="rect">
              <a:avLst/>
            </a:prstGeom>
            <a:noFill/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C9323BB-1208-B891-6BEE-23955EC49BC5}"/>
                </a:ext>
              </a:extLst>
            </p:cNvPr>
            <p:cNvGrpSpPr/>
            <p:nvPr/>
          </p:nvGrpSpPr>
          <p:grpSpPr>
            <a:xfrm>
              <a:off x="1153268" y="4305491"/>
              <a:ext cx="4574571" cy="2404467"/>
              <a:chOff x="1153268" y="4305491"/>
              <a:chExt cx="4574571" cy="2404467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0580E3E-DB10-F3F9-43FB-23CC6E8C0E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14770" y="4638019"/>
                <a:ext cx="1613069" cy="1603914"/>
              </a:xfrm>
              <a:prstGeom prst="rect">
                <a:avLst/>
              </a:prstGeom>
            </p:spPr>
          </p:pic>
          <p:sp>
            <p:nvSpPr>
              <p:cNvPr id="10" name="Arrow: Curved Down 9">
                <a:extLst>
                  <a:ext uri="{FF2B5EF4-FFF2-40B4-BE49-F238E27FC236}">
                    <a16:creationId xmlns:a16="http://schemas.microsoft.com/office/drawing/2014/main" id="{CD014543-63AE-B68A-19D7-995EFD89751D}"/>
                  </a:ext>
                </a:extLst>
              </p:cNvPr>
              <p:cNvSpPr/>
              <p:nvPr/>
            </p:nvSpPr>
            <p:spPr>
              <a:xfrm>
                <a:off x="2946053" y="4305491"/>
                <a:ext cx="1613068" cy="294021"/>
              </a:xfrm>
              <a:prstGeom prst="curvedDown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A65A9E9-EE8A-2E77-FAE1-EBF975AE6197}"/>
                  </a:ext>
                </a:extLst>
              </p:cNvPr>
              <p:cNvSpPr/>
              <p:nvPr/>
            </p:nvSpPr>
            <p:spPr>
              <a:xfrm>
                <a:off x="4190163" y="4649752"/>
                <a:ext cx="572756" cy="517420"/>
              </a:xfrm>
              <a:prstGeom prst="rect">
                <a:avLst/>
              </a:prstGeom>
              <a:noFill/>
              <a:ln w="19050" cap="flat" cmpd="sng" algn="ctr">
                <a:solidFill>
                  <a:srgbClr val="00B05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6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651F69-27AF-3BB6-95EE-D0D18ED3024A}"/>
                  </a:ext>
                </a:extLst>
              </p:cNvPr>
              <p:cNvSpPr txBox="1"/>
              <p:nvPr/>
            </p:nvSpPr>
            <p:spPr>
              <a:xfrm>
                <a:off x="1153268" y="6125183"/>
                <a:ext cx="423600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Calculate Model coefficients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sz="1600" dirty="0"/>
                  <a:t>Put Model coefficients into linear system</a:t>
                </a:r>
                <a:endParaRPr lang="nl-NL" sz="1400" dirty="0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ABAAFB-9232-9B69-564F-B3CC7F32643B}"/>
              </a:ext>
            </a:extLst>
          </p:cNvPr>
          <p:cNvGrpSpPr/>
          <p:nvPr/>
        </p:nvGrpSpPr>
        <p:grpSpPr>
          <a:xfrm>
            <a:off x="5839898" y="4306570"/>
            <a:ext cx="4905144" cy="2395246"/>
            <a:chOff x="5839898" y="4306570"/>
            <a:chExt cx="4905144" cy="239524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085CAC5-34D9-3950-FC01-AF43B06AE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898" y="4502742"/>
              <a:ext cx="3255409" cy="1739191"/>
            </a:xfrm>
            <a:prstGeom prst="rect">
              <a:avLst/>
            </a:prstGeom>
            <a:noFill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BB8B409-5664-59D2-F827-4A86248D1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07855" y="4638019"/>
              <a:ext cx="1613069" cy="1603914"/>
            </a:xfrm>
            <a:prstGeom prst="rect">
              <a:avLst/>
            </a:prstGeom>
          </p:spPr>
        </p:pic>
        <p:sp>
          <p:nvSpPr>
            <p:cNvPr id="11" name="Arrow: Curved Down 10">
              <a:extLst>
                <a:ext uri="{FF2B5EF4-FFF2-40B4-BE49-F238E27FC236}">
                  <a16:creationId xmlns:a16="http://schemas.microsoft.com/office/drawing/2014/main" id="{23B37CE3-8E8A-1DA0-6917-0F141DB63359}"/>
                </a:ext>
              </a:extLst>
            </p:cNvPr>
            <p:cNvSpPr/>
            <p:nvPr/>
          </p:nvSpPr>
          <p:spPr>
            <a:xfrm>
              <a:off x="8088924" y="4306570"/>
              <a:ext cx="1989572" cy="294021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EBD24B4-9DEB-4915-6A87-7D3F9D93A3C2}"/>
                </a:ext>
              </a:extLst>
            </p:cNvPr>
            <p:cNvSpPr/>
            <p:nvPr/>
          </p:nvSpPr>
          <p:spPr>
            <a:xfrm>
              <a:off x="9545934" y="4649752"/>
              <a:ext cx="974990" cy="517420"/>
            </a:xfrm>
            <a:prstGeom prst="rect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473E075-8DB3-8B24-AEB9-B5781761D9FE}"/>
                </a:ext>
              </a:extLst>
            </p:cNvPr>
            <p:cNvSpPr txBox="1"/>
            <p:nvPr/>
          </p:nvSpPr>
          <p:spPr>
            <a:xfrm>
              <a:off x="6096000" y="6117041"/>
              <a:ext cx="46490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dirty="0"/>
                <a:t>Calculate Interface coefficients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600" dirty="0"/>
                <a:t>Put Interface coefficients into linear system</a:t>
              </a:r>
              <a:endParaRPr lang="nl-NL" sz="16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79B62EC-E503-F900-0C64-0B0E96769862}"/>
              </a:ext>
            </a:extLst>
          </p:cNvPr>
          <p:cNvSpPr txBox="1"/>
          <p:nvPr/>
        </p:nvSpPr>
        <p:spPr>
          <a:xfrm>
            <a:off x="8328363" y="785409"/>
            <a:ext cx="3444657" cy="646331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/>
              <a:t>This step requires synchronization over processes: </a:t>
            </a:r>
            <a:r>
              <a:rPr lang="en-US" b="1"/>
              <a:t>Virtual Data</a:t>
            </a:r>
            <a:endParaRPr lang="nl-NL" b="1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B98605-6A82-F448-5824-EF5FCCB29847}"/>
              </a:ext>
            </a:extLst>
          </p:cNvPr>
          <p:cNvSpPr/>
          <p:nvPr/>
        </p:nvSpPr>
        <p:spPr>
          <a:xfrm>
            <a:off x="8088924" y="701458"/>
            <a:ext cx="3923536" cy="347667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36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BA3B-0F33-0FA3-E1B1-7A0F7F59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2. Virtualization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1D31-F170-078F-08C7-FB8E0E37D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468" b="694"/>
          <a:stretch/>
        </p:blipFill>
        <p:spPr>
          <a:xfrm>
            <a:off x="1762608" y="1967571"/>
            <a:ext cx="4721698" cy="337024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D50B7C-4EC1-4614-B1E6-6775AA39750B}"/>
              </a:ext>
            </a:extLst>
          </p:cNvPr>
          <p:cNvCxnSpPr>
            <a:cxnSpLocks/>
          </p:cNvCxnSpPr>
          <p:nvPr/>
        </p:nvCxnSpPr>
        <p:spPr>
          <a:xfrm flipH="1">
            <a:off x="1758233" y="4012458"/>
            <a:ext cx="8256394" cy="0"/>
          </a:xfrm>
          <a:prstGeom prst="line">
            <a:avLst/>
          </a:prstGeom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A4E08F-5518-58BE-B224-2F16051933AA}"/>
              </a:ext>
            </a:extLst>
          </p:cNvPr>
          <p:cNvCxnSpPr>
            <a:cxnSpLocks/>
          </p:cNvCxnSpPr>
          <p:nvPr/>
        </p:nvCxnSpPr>
        <p:spPr>
          <a:xfrm flipH="1">
            <a:off x="1758233" y="3982313"/>
            <a:ext cx="8256394" cy="0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68BE6C-9736-68F8-0493-B53F0273F032}"/>
              </a:ext>
            </a:extLst>
          </p:cNvPr>
          <p:cNvSpPr/>
          <p:nvPr/>
        </p:nvSpPr>
        <p:spPr>
          <a:xfrm>
            <a:off x="4970355" y="3349265"/>
            <a:ext cx="1513952" cy="482324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AA0A98-C752-A538-CCF3-F0FBFBE53BC8}"/>
              </a:ext>
            </a:extLst>
          </p:cNvPr>
          <p:cNvSpPr txBox="1"/>
          <p:nvPr/>
        </p:nvSpPr>
        <p:spPr>
          <a:xfrm>
            <a:off x="9049447" y="157626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CPU 1</a:t>
            </a:r>
            <a:endParaRPr lang="nl-NL" b="1" dirty="0"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E201E5-11D9-5535-DFB7-5F8342D004D0}"/>
              </a:ext>
            </a:extLst>
          </p:cNvPr>
          <p:cNvSpPr txBox="1"/>
          <p:nvPr/>
        </p:nvSpPr>
        <p:spPr>
          <a:xfrm>
            <a:off x="9049447" y="597711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CPU 2</a:t>
            </a:r>
            <a:endParaRPr lang="nl-NL" b="1" dirty="0">
              <a:solidFill>
                <a:srgbClr val="7030A0"/>
              </a:solidFill>
            </a:endParaRPr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6167145B-5D7D-2988-300A-F614F1BC2797}"/>
              </a:ext>
            </a:extLst>
          </p:cNvPr>
          <p:cNvCxnSpPr>
            <a:endCxn id="7" idx="0"/>
          </p:cNvCxnSpPr>
          <p:nvPr/>
        </p:nvCxnSpPr>
        <p:spPr>
          <a:xfrm>
            <a:off x="4509370" y="2993721"/>
            <a:ext cx="1217961" cy="355544"/>
          </a:xfrm>
          <a:prstGeom prst="bentConnector2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EBFC7B2-2754-952D-BA5C-2FDC72D92D3F}"/>
              </a:ext>
            </a:extLst>
          </p:cNvPr>
          <p:cNvCxnSpPr/>
          <p:nvPr/>
        </p:nvCxnSpPr>
        <p:spPr>
          <a:xfrm flipV="1">
            <a:off x="4509370" y="3831589"/>
            <a:ext cx="1217961" cy="1266504"/>
          </a:xfrm>
          <a:prstGeom prst="straightConnector1">
            <a:avLst/>
          </a:prstGeom>
          <a:ln w="28575">
            <a:solidFill>
              <a:srgbClr val="C00000"/>
            </a:solidFill>
            <a:prstDash val="sys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0BB953F-F8CD-73D1-CBAC-845E175D5FB6}"/>
              </a:ext>
            </a:extLst>
          </p:cNvPr>
          <p:cNvSpPr txBox="1"/>
          <p:nvPr/>
        </p:nvSpPr>
        <p:spPr>
          <a:xfrm>
            <a:off x="4935713" y="2545900"/>
            <a:ext cx="3025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Fill with data from Model A</a:t>
            </a:r>
            <a:endParaRPr lang="nl-NL" sz="20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06B5A1-2D56-4150-E091-6C0D280BCD34}"/>
              </a:ext>
            </a:extLst>
          </p:cNvPr>
          <p:cNvSpPr txBox="1"/>
          <p:nvPr/>
        </p:nvSpPr>
        <p:spPr>
          <a:xfrm>
            <a:off x="4935712" y="4867892"/>
            <a:ext cx="44791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But, data from Model B is </a:t>
            </a:r>
            <a:r>
              <a:rPr lang="en-US" sz="2000">
                <a:solidFill>
                  <a:srgbClr val="C00000"/>
                </a:solidFill>
              </a:rPr>
              <a:t>inaccessible</a:t>
            </a:r>
            <a:r>
              <a:rPr lang="en-US" sz="2000"/>
              <a:t>…</a:t>
            </a:r>
            <a:endParaRPr lang="nl-NL" sz="2000"/>
          </a:p>
        </p:txBody>
      </p:sp>
    </p:spTree>
    <p:extLst>
      <p:ext uri="{BB962C8B-B14F-4D97-AF65-F5344CB8AC3E}">
        <p14:creationId xmlns:p14="http://schemas.microsoft.com/office/powerpoint/2010/main" val="304978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6F8A8-C9E0-7994-C3AB-EC197C138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Multiple models, multiple cores…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5D0-148E-5E69-BEEB-8766B2902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76375" cy="4351338"/>
          </a:xfrm>
        </p:spPr>
        <p:txBody>
          <a:bodyPr>
            <a:normAutofit/>
          </a:bodyPr>
          <a:lstStyle/>
          <a:p>
            <a:r>
              <a:rPr lang="en-US"/>
              <a:t>Earlier today: MODFLOW 6 has conceptualized a process model into a “Numerical Model”</a:t>
            </a:r>
          </a:p>
          <a:p>
            <a:r>
              <a:rPr lang="en-US"/>
              <a:t>and allows simultaneous solution of multiple, connected Numerical Models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803DA0-B93D-6472-6C8E-2BE4AF5BA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5327" y="1690688"/>
            <a:ext cx="3707704" cy="49115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EEE4352-0CF8-11E9-345D-4F2E8A8E0EE4}"/>
              </a:ext>
            </a:extLst>
          </p:cNvPr>
          <p:cNvSpPr txBox="1"/>
          <p:nvPr/>
        </p:nvSpPr>
        <p:spPr>
          <a:xfrm>
            <a:off x="1398969" y="4574511"/>
            <a:ext cx="5054836" cy="1384995"/>
          </a:xfrm>
          <a:prstGeom prst="rect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/>
              <a:t>Our approach: distribute models over processor cores and solve the Numerical Solution in parallel</a:t>
            </a:r>
            <a:endParaRPr lang="nl-NL" sz="2800"/>
          </a:p>
        </p:txBody>
      </p:sp>
    </p:spTree>
    <p:extLst>
      <p:ext uri="{BB962C8B-B14F-4D97-AF65-F5344CB8AC3E}">
        <p14:creationId xmlns:p14="http://schemas.microsoft.com/office/powerpoint/2010/main" val="311433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BA3B-0F33-0FA3-E1B1-7A0F7F59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2. Virtualization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1D31-F170-078F-08C7-FB8E0E37D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468" b="694"/>
          <a:stretch/>
        </p:blipFill>
        <p:spPr>
          <a:xfrm>
            <a:off x="1762608" y="1967571"/>
            <a:ext cx="4721698" cy="337024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D50B7C-4EC1-4614-B1E6-6775AA39750B}"/>
              </a:ext>
            </a:extLst>
          </p:cNvPr>
          <p:cNvCxnSpPr>
            <a:cxnSpLocks/>
          </p:cNvCxnSpPr>
          <p:nvPr/>
        </p:nvCxnSpPr>
        <p:spPr>
          <a:xfrm flipH="1">
            <a:off x="1758233" y="4012458"/>
            <a:ext cx="8256394" cy="0"/>
          </a:xfrm>
          <a:prstGeom prst="line">
            <a:avLst/>
          </a:prstGeom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A4E08F-5518-58BE-B224-2F16051933AA}"/>
              </a:ext>
            </a:extLst>
          </p:cNvPr>
          <p:cNvCxnSpPr>
            <a:cxnSpLocks/>
          </p:cNvCxnSpPr>
          <p:nvPr/>
        </p:nvCxnSpPr>
        <p:spPr>
          <a:xfrm flipH="1">
            <a:off x="1758233" y="3982313"/>
            <a:ext cx="8256394" cy="0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68BE6C-9736-68F8-0493-B53F0273F032}"/>
              </a:ext>
            </a:extLst>
          </p:cNvPr>
          <p:cNvSpPr/>
          <p:nvPr/>
        </p:nvSpPr>
        <p:spPr>
          <a:xfrm>
            <a:off x="4970355" y="3349265"/>
            <a:ext cx="1513952" cy="482324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5A97D-3FD6-32E5-1C8A-95D6E08F106A}"/>
              </a:ext>
            </a:extLst>
          </p:cNvPr>
          <p:cNvSpPr/>
          <p:nvPr/>
        </p:nvSpPr>
        <p:spPr>
          <a:xfrm>
            <a:off x="7884376" y="1997303"/>
            <a:ext cx="1909185" cy="17961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Virtual Data Store</a:t>
            </a:r>
            <a:endParaRPr lang="nl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872E28-7DA6-C910-EF86-DE256BBCC115}"/>
              </a:ext>
            </a:extLst>
          </p:cNvPr>
          <p:cNvSpPr/>
          <p:nvPr/>
        </p:nvSpPr>
        <p:spPr>
          <a:xfrm>
            <a:off x="8105441" y="2543429"/>
            <a:ext cx="1467059" cy="534047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Model A</a:t>
            </a:r>
            <a:endParaRPr lang="nl-NL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A9A73B-5CBC-DFE9-28E9-E22106E0C0EE}"/>
              </a:ext>
            </a:extLst>
          </p:cNvPr>
          <p:cNvSpPr/>
          <p:nvPr/>
        </p:nvSpPr>
        <p:spPr>
          <a:xfrm>
            <a:off x="8105440" y="3170680"/>
            <a:ext cx="1467059" cy="534047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Model B</a:t>
            </a:r>
            <a:endParaRPr lang="nl-NL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2EB8484-BBB0-2FC7-BA5E-360232A99237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9335984" y="3674219"/>
            <a:ext cx="1096718" cy="623687"/>
          </a:xfrm>
          <a:prstGeom prst="bentConnector2">
            <a:avLst/>
          </a:prstGeom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40119A3-237B-FF4F-1B59-7828A00E4B93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3794697" y="2543429"/>
            <a:ext cx="5044274" cy="182841"/>
          </a:xfrm>
          <a:prstGeom prst="bentConnector4">
            <a:avLst>
              <a:gd name="adj1" fmla="val -100"/>
              <a:gd name="adj2" fmla="val 17556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12B1FF6-4DED-0B58-CD57-BF18D432DAFF}"/>
              </a:ext>
            </a:extLst>
          </p:cNvPr>
          <p:cNvSpPr txBox="1"/>
          <p:nvPr/>
        </p:nvSpPr>
        <p:spPr>
          <a:xfrm>
            <a:off x="5636895" y="2069175"/>
            <a:ext cx="165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in-memory link*</a:t>
            </a:r>
            <a:endParaRPr lang="nl-NL" sz="16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0E6037-CB20-F9D8-08C9-17B1B0173F4D}"/>
              </a:ext>
            </a:extLst>
          </p:cNvPr>
          <p:cNvSpPr txBox="1"/>
          <p:nvPr/>
        </p:nvSpPr>
        <p:spPr>
          <a:xfrm>
            <a:off x="9748198" y="4554037"/>
            <a:ext cx="8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MPI link</a:t>
            </a:r>
            <a:endParaRPr lang="nl-NL" sz="16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AA0A98-C752-A538-CCF3-F0FBFBE53BC8}"/>
              </a:ext>
            </a:extLst>
          </p:cNvPr>
          <p:cNvSpPr txBox="1"/>
          <p:nvPr/>
        </p:nvSpPr>
        <p:spPr>
          <a:xfrm>
            <a:off x="9049447" y="157626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CPU 1</a:t>
            </a:r>
            <a:endParaRPr lang="nl-NL" b="1" dirty="0"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E201E5-11D9-5535-DFB7-5F8342D004D0}"/>
              </a:ext>
            </a:extLst>
          </p:cNvPr>
          <p:cNvSpPr txBox="1"/>
          <p:nvPr/>
        </p:nvSpPr>
        <p:spPr>
          <a:xfrm>
            <a:off x="9049447" y="597711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CPU 2</a:t>
            </a:r>
            <a:endParaRPr lang="nl-NL" b="1" dirty="0">
              <a:solidFill>
                <a:srgbClr val="7030A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C26739-5505-046E-1728-6B142EDA4395}"/>
              </a:ext>
            </a:extLst>
          </p:cNvPr>
          <p:cNvSpPr/>
          <p:nvPr/>
        </p:nvSpPr>
        <p:spPr>
          <a:xfrm>
            <a:off x="6774554" y="2543428"/>
            <a:ext cx="739881" cy="53404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Copier</a:t>
            </a:r>
            <a:endParaRPr lang="nl-NL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6D20485-F490-1315-3753-3F1AFDC4CC38}"/>
              </a:ext>
            </a:extLst>
          </p:cNvPr>
          <p:cNvCxnSpPr>
            <a:stCxn id="23" idx="1"/>
            <a:endCxn id="7" idx="0"/>
          </p:cNvCxnSpPr>
          <p:nvPr/>
        </p:nvCxnSpPr>
        <p:spPr>
          <a:xfrm rot="10800000" flipV="1">
            <a:off x="5727332" y="2810451"/>
            <a:ext cx="1047223" cy="538813"/>
          </a:xfrm>
          <a:prstGeom prst="bentConnector2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2ECEE2A-850B-D9C9-5F1F-57B884094A8B}"/>
              </a:ext>
            </a:extLst>
          </p:cNvPr>
          <p:cNvCxnSpPr>
            <a:stCxn id="10" idx="1"/>
            <a:endCxn id="23" idx="2"/>
          </p:cNvCxnSpPr>
          <p:nvPr/>
        </p:nvCxnSpPr>
        <p:spPr>
          <a:xfrm rot="10800000">
            <a:off x="7144496" y="3077476"/>
            <a:ext cx="960945" cy="360229"/>
          </a:xfrm>
          <a:prstGeom prst="bentConnector2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E6893C3-AF9D-9820-0D2C-D59A1A0276F2}"/>
              </a:ext>
            </a:extLst>
          </p:cNvPr>
          <p:cNvCxnSpPr>
            <a:stCxn id="9" idx="1"/>
            <a:endCxn id="23" idx="3"/>
          </p:cNvCxnSpPr>
          <p:nvPr/>
        </p:nvCxnSpPr>
        <p:spPr>
          <a:xfrm rot="10800000">
            <a:off x="7514435" y="2810453"/>
            <a:ext cx="591006" cy="1"/>
          </a:xfrm>
          <a:prstGeom prst="bentConnector3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539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2BA3B-0F33-0FA3-E1B1-7A0F7F59E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2. Virtualization of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1E1D31-F170-078F-08C7-FB8E0E37D7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1468" b="694"/>
          <a:stretch/>
        </p:blipFill>
        <p:spPr>
          <a:xfrm>
            <a:off x="1762608" y="1967571"/>
            <a:ext cx="4721698" cy="337024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5D50B7C-4EC1-4614-B1E6-6775AA39750B}"/>
              </a:ext>
            </a:extLst>
          </p:cNvPr>
          <p:cNvCxnSpPr>
            <a:cxnSpLocks/>
          </p:cNvCxnSpPr>
          <p:nvPr/>
        </p:nvCxnSpPr>
        <p:spPr>
          <a:xfrm flipH="1">
            <a:off x="1758233" y="4012458"/>
            <a:ext cx="8256394" cy="0"/>
          </a:xfrm>
          <a:prstGeom prst="line">
            <a:avLst/>
          </a:prstGeom>
          <a:ln w="2857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A4E08F-5518-58BE-B224-2F16051933AA}"/>
              </a:ext>
            </a:extLst>
          </p:cNvPr>
          <p:cNvCxnSpPr>
            <a:cxnSpLocks/>
          </p:cNvCxnSpPr>
          <p:nvPr/>
        </p:nvCxnSpPr>
        <p:spPr>
          <a:xfrm flipH="1">
            <a:off x="1758233" y="3982313"/>
            <a:ext cx="8256394" cy="0"/>
          </a:xfrm>
          <a:prstGeom prst="line">
            <a:avLst/>
          </a:prstGeom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68BE6C-9736-68F8-0493-B53F0273F032}"/>
              </a:ext>
            </a:extLst>
          </p:cNvPr>
          <p:cNvSpPr/>
          <p:nvPr/>
        </p:nvSpPr>
        <p:spPr>
          <a:xfrm>
            <a:off x="4970355" y="3349265"/>
            <a:ext cx="1513952" cy="482324"/>
          </a:xfrm>
          <a:prstGeom prst="rect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65A97D-3FD6-32E5-1C8A-95D6E08F106A}"/>
              </a:ext>
            </a:extLst>
          </p:cNvPr>
          <p:cNvSpPr/>
          <p:nvPr/>
        </p:nvSpPr>
        <p:spPr>
          <a:xfrm>
            <a:off x="7884376" y="1997303"/>
            <a:ext cx="1909185" cy="17961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Virtual Data Store</a:t>
            </a:r>
            <a:endParaRPr lang="nl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872E28-7DA6-C910-EF86-DE256BBCC115}"/>
              </a:ext>
            </a:extLst>
          </p:cNvPr>
          <p:cNvSpPr/>
          <p:nvPr/>
        </p:nvSpPr>
        <p:spPr>
          <a:xfrm>
            <a:off x="8105441" y="2543429"/>
            <a:ext cx="1467059" cy="534047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Model A</a:t>
            </a:r>
            <a:endParaRPr lang="nl-NL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A9A73B-5CBC-DFE9-28E9-E22106E0C0EE}"/>
              </a:ext>
            </a:extLst>
          </p:cNvPr>
          <p:cNvSpPr/>
          <p:nvPr/>
        </p:nvSpPr>
        <p:spPr>
          <a:xfrm>
            <a:off x="8105440" y="3170680"/>
            <a:ext cx="1467059" cy="534047"/>
          </a:xfrm>
          <a:prstGeom prst="rect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Model B</a:t>
            </a:r>
            <a:endParaRPr lang="nl-NL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CAD966-745A-F902-A4A6-E0A2C10447FA}"/>
              </a:ext>
            </a:extLst>
          </p:cNvPr>
          <p:cNvSpPr/>
          <p:nvPr/>
        </p:nvSpPr>
        <p:spPr>
          <a:xfrm>
            <a:off x="7884376" y="4096614"/>
            <a:ext cx="1909185" cy="1796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Virtual Data Store</a:t>
            </a:r>
            <a:endParaRPr lang="nl-NL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2FCABD-6D4F-1814-36EC-19634DD346DA}"/>
              </a:ext>
            </a:extLst>
          </p:cNvPr>
          <p:cNvSpPr/>
          <p:nvPr/>
        </p:nvSpPr>
        <p:spPr>
          <a:xfrm>
            <a:off x="8105441" y="4606797"/>
            <a:ext cx="1467059" cy="53404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Model A</a:t>
            </a:r>
            <a:endParaRPr lang="nl-NL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940A59-69D4-19AA-F9A2-07B91736F531}"/>
              </a:ext>
            </a:extLst>
          </p:cNvPr>
          <p:cNvSpPr/>
          <p:nvPr/>
        </p:nvSpPr>
        <p:spPr>
          <a:xfrm>
            <a:off x="8105440" y="5234048"/>
            <a:ext cx="1467059" cy="53404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Model B</a:t>
            </a:r>
            <a:endParaRPr lang="nl-NL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2EB8484-BBB0-2FC7-BA5E-360232A99237}"/>
              </a:ext>
            </a:extLst>
          </p:cNvPr>
          <p:cNvCxnSpPr>
            <a:cxnSpLocks/>
            <a:stCxn id="13" idx="3"/>
            <a:endCxn id="10" idx="3"/>
          </p:cNvCxnSpPr>
          <p:nvPr/>
        </p:nvCxnSpPr>
        <p:spPr>
          <a:xfrm flipV="1">
            <a:off x="9572499" y="3437704"/>
            <a:ext cx="12700" cy="2063368"/>
          </a:xfrm>
          <a:prstGeom prst="bentConnector3">
            <a:avLst>
              <a:gd name="adj1" fmla="val 5123079"/>
            </a:avLst>
          </a:prstGeom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8A44D667-E959-060A-5533-B37FDAC590E8}"/>
              </a:ext>
            </a:extLst>
          </p:cNvPr>
          <p:cNvCxnSpPr>
            <a:cxnSpLocks/>
            <a:stCxn id="9" idx="3"/>
            <a:endCxn id="12" idx="3"/>
          </p:cNvCxnSpPr>
          <p:nvPr/>
        </p:nvCxnSpPr>
        <p:spPr>
          <a:xfrm>
            <a:off x="9572500" y="2810453"/>
            <a:ext cx="12700" cy="2063368"/>
          </a:xfrm>
          <a:prstGeom prst="bentConnector3">
            <a:avLst>
              <a:gd name="adj1" fmla="val 5676921"/>
            </a:avLst>
          </a:prstGeom>
          <a:ln w="1905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40119A3-237B-FF4F-1B59-7828A00E4B93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3794697" y="2543429"/>
            <a:ext cx="5044274" cy="182841"/>
          </a:xfrm>
          <a:prstGeom prst="bentConnector4">
            <a:avLst>
              <a:gd name="adj1" fmla="val -100"/>
              <a:gd name="adj2" fmla="val 17556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F7E269F2-6F7D-16B6-E952-8B95D01D3DBB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3794697" y="5352754"/>
            <a:ext cx="5044273" cy="415341"/>
          </a:xfrm>
          <a:prstGeom prst="bentConnector4">
            <a:avLst>
              <a:gd name="adj1" fmla="val -100"/>
              <a:gd name="adj2" fmla="val 155039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12B1FF6-4DED-0B58-CD57-BF18D432DAFF}"/>
              </a:ext>
            </a:extLst>
          </p:cNvPr>
          <p:cNvSpPr txBox="1"/>
          <p:nvPr/>
        </p:nvSpPr>
        <p:spPr>
          <a:xfrm>
            <a:off x="5636895" y="2069175"/>
            <a:ext cx="165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in-memory link*</a:t>
            </a:r>
            <a:endParaRPr lang="nl-NL" sz="1600" i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CC6826-CC8D-7DF0-B965-0EC80323E586}"/>
              </a:ext>
            </a:extLst>
          </p:cNvPr>
          <p:cNvSpPr txBox="1"/>
          <p:nvPr/>
        </p:nvSpPr>
        <p:spPr>
          <a:xfrm>
            <a:off x="5641920" y="5980005"/>
            <a:ext cx="1657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in-memory link</a:t>
            </a:r>
            <a:endParaRPr lang="nl-NL" sz="1600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0E6037-CB20-F9D8-08C9-17B1B0173F4D}"/>
              </a:ext>
            </a:extLst>
          </p:cNvPr>
          <p:cNvSpPr txBox="1"/>
          <p:nvPr/>
        </p:nvSpPr>
        <p:spPr>
          <a:xfrm>
            <a:off x="10364642" y="3927337"/>
            <a:ext cx="895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MPI link</a:t>
            </a:r>
            <a:endParaRPr lang="nl-NL" sz="1600" i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AA0A98-C752-A538-CCF3-F0FBFBE53BC8}"/>
              </a:ext>
            </a:extLst>
          </p:cNvPr>
          <p:cNvSpPr txBox="1"/>
          <p:nvPr/>
        </p:nvSpPr>
        <p:spPr>
          <a:xfrm>
            <a:off x="9049447" y="1576268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CPU 1</a:t>
            </a:r>
            <a:endParaRPr lang="nl-NL" b="1" dirty="0">
              <a:solidFill>
                <a:srgbClr val="00B05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E201E5-11D9-5535-DFB7-5F8342D004D0}"/>
              </a:ext>
            </a:extLst>
          </p:cNvPr>
          <p:cNvSpPr txBox="1"/>
          <p:nvPr/>
        </p:nvSpPr>
        <p:spPr>
          <a:xfrm>
            <a:off x="9049447" y="597711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CPU 2</a:t>
            </a:r>
            <a:endParaRPr lang="nl-NL" b="1" dirty="0">
              <a:solidFill>
                <a:srgbClr val="7030A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C26739-5505-046E-1728-6B142EDA4395}"/>
              </a:ext>
            </a:extLst>
          </p:cNvPr>
          <p:cNvSpPr/>
          <p:nvPr/>
        </p:nvSpPr>
        <p:spPr>
          <a:xfrm>
            <a:off x="6774554" y="2543428"/>
            <a:ext cx="739881" cy="534047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Copier</a:t>
            </a:r>
            <a:endParaRPr lang="nl-NL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6D20485-F490-1315-3753-3F1AFDC4CC38}"/>
              </a:ext>
            </a:extLst>
          </p:cNvPr>
          <p:cNvCxnSpPr>
            <a:stCxn id="23" idx="1"/>
            <a:endCxn id="7" idx="0"/>
          </p:cNvCxnSpPr>
          <p:nvPr/>
        </p:nvCxnSpPr>
        <p:spPr>
          <a:xfrm rot="10800000" flipV="1">
            <a:off x="5727332" y="2810451"/>
            <a:ext cx="1047223" cy="538813"/>
          </a:xfrm>
          <a:prstGeom prst="bentConnector2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2ECEE2A-850B-D9C9-5F1F-57B884094A8B}"/>
              </a:ext>
            </a:extLst>
          </p:cNvPr>
          <p:cNvCxnSpPr>
            <a:stCxn id="10" idx="1"/>
            <a:endCxn id="23" idx="2"/>
          </p:cNvCxnSpPr>
          <p:nvPr/>
        </p:nvCxnSpPr>
        <p:spPr>
          <a:xfrm rot="10800000">
            <a:off x="7144496" y="3077476"/>
            <a:ext cx="960945" cy="360229"/>
          </a:xfrm>
          <a:prstGeom prst="bentConnector2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E6893C3-AF9D-9820-0D2C-D59A1A0276F2}"/>
              </a:ext>
            </a:extLst>
          </p:cNvPr>
          <p:cNvCxnSpPr>
            <a:stCxn id="9" idx="1"/>
            <a:endCxn id="23" idx="3"/>
          </p:cNvCxnSpPr>
          <p:nvPr/>
        </p:nvCxnSpPr>
        <p:spPr>
          <a:xfrm rot="10800000">
            <a:off x="7514435" y="2810453"/>
            <a:ext cx="591006" cy="1"/>
          </a:xfrm>
          <a:prstGeom prst="bentConnector3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96311DD-568A-F8DE-C704-98E058A99EB2}"/>
              </a:ext>
            </a:extLst>
          </p:cNvPr>
          <p:cNvSpPr/>
          <p:nvPr/>
        </p:nvSpPr>
        <p:spPr>
          <a:xfrm>
            <a:off x="6768835" y="5255889"/>
            <a:ext cx="739881" cy="534047"/>
          </a:xfrm>
          <a:prstGeom prst="rect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Copier</a:t>
            </a:r>
            <a:endParaRPr lang="nl-NL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11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F022F-24FF-A088-66AD-A517D4528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Parallel Iterative Solver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C0B57-D2DF-AA0C-9F19-E633F97C9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07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Goal is to solve</a:t>
            </a:r>
            <a:endParaRPr lang="nl-NL"/>
          </a:p>
          <a:p>
            <a:pPr marL="457200" lvl="1" indent="0">
              <a:lnSpc>
                <a:spcPct val="100000"/>
              </a:lnSpc>
              <a:buNone/>
            </a:pPr>
            <a:r>
              <a:rPr lang="nl-NL" i="1"/>
              <a:t>A </a:t>
            </a:r>
            <a:r>
              <a:rPr lang="el-GR" i="1"/>
              <a:t>φ</a:t>
            </a:r>
            <a:r>
              <a:rPr lang="en-US" i="1"/>
              <a:t> = Q</a:t>
            </a:r>
            <a:endParaRPr lang="nl-NL" i="1"/>
          </a:p>
          <a:p>
            <a:pPr>
              <a:lnSpc>
                <a:spcPct val="100000"/>
              </a:lnSpc>
            </a:pPr>
            <a:r>
              <a:rPr lang="en-US"/>
              <a:t>Suppose an iterative scheme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i="1"/>
              <a:t>M </a:t>
            </a:r>
            <a:r>
              <a:rPr lang="el-GR" i="1"/>
              <a:t>φ</a:t>
            </a:r>
            <a:r>
              <a:rPr lang="en-US" i="1" baseline="30000"/>
              <a:t>(n+1)</a:t>
            </a:r>
            <a:r>
              <a:rPr lang="en-US" i="1"/>
              <a:t> = N </a:t>
            </a:r>
            <a:r>
              <a:rPr lang="el-GR" i="1"/>
              <a:t>φ</a:t>
            </a:r>
            <a:r>
              <a:rPr lang="en-US" i="1" baseline="30000"/>
              <a:t>(n) </a:t>
            </a:r>
            <a:r>
              <a:rPr lang="en-US" i="1"/>
              <a:t>+ B</a:t>
            </a:r>
          </a:p>
          <a:p>
            <a:pPr>
              <a:lnSpc>
                <a:spcPct val="100000"/>
              </a:lnSpc>
            </a:pPr>
            <a:r>
              <a:rPr lang="en-US"/>
              <a:t>Then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i="1"/>
              <a:t>A = M – N</a:t>
            </a:r>
            <a:r>
              <a:rPr lang="en-US"/>
              <a:t>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i="1"/>
              <a:t>B = Q</a:t>
            </a:r>
          </a:p>
          <a:p>
            <a:pPr>
              <a:lnSpc>
                <a:spcPct val="100000"/>
              </a:lnSpc>
            </a:pPr>
            <a:r>
              <a:rPr lang="en-US"/>
              <a:t>Then our iteration goes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i="1"/>
              <a:t>M</a:t>
            </a:r>
            <a:r>
              <a:rPr lang="en-US" i="1" baseline="-25000"/>
              <a:t>ii</a:t>
            </a:r>
            <a:r>
              <a:rPr lang="en-US" i="1"/>
              <a:t> </a:t>
            </a:r>
            <a:r>
              <a:rPr lang="el-GR" i="1"/>
              <a:t>φ</a:t>
            </a:r>
            <a:r>
              <a:rPr lang="en-US" i="1" baseline="-25000"/>
              <a:t>i</a:t>
            </a:r>
            <a:r>
              <a:rPr lang="en-US" i="1" baseline="30000"/>
              <a:t>(n) </a:t>
            </a:r>
            <a:r>
              <a:rPr lang="en-US" i="1"/>
              <a:t>= Q</a:t>
            </a:r>
            <a:r>
              <a:rPr lang="en-US" i="1" baseline="-25000"/>
              <a:t>i</a:t>
            </a:r>
            <a:r>
              <a:rPr lang="en-US" i="1" baseline="30000"/>
              <a:t>(n-1)</a:t>
            </a:r>
            <a:r>
              <a:rPr lang="en-US" i="1"/>
              <a:t> – (A</a:t>
            </a:r>
            <a:r>
              <a:rPr lang="en-US" i="1" baseline="-25000"/>
              <a:t>ii</a:t>
            </a:r>
            <a:r>
              <a:rPr lang="en-US" i="1"/>
              <a:t> - M</a:t>
            </a:r>
            <a:r>
              <a:rPr lang="en-US" i="1" baseline="-25000"/>
              <a:t>ii</a:t>
            </a:r>
            <a:r>
              <a:rPr lang="en-US" i="1"/>
              <a:t>) </a:t>
            </a:r>
            <a:r>
              <a:rPr lang="el-GR" i="1"/>
              <a:t>φ</a:t>
            </a:r>
            <a:r>
              <a:rPr lang="en-US" i="1" baseline="-25000"/>
              <a:t>i</a:t>
            </a:r>
            <a:r>
              <a:rPr lang="en-US" i="1" baseline="30000"/>
              <a:t>(n-1) </a:t>
            </a:r>
            <a:r>
              <a:rPr lang="en-US" i="1"/>
              <a:t>- </a:t>
            </a:r>
            <a:r>
              <a:rPr lang="en-US" sz="2800" i="1"/>
              <a:t>Σ</a:t>
            </a:r>
            <a:r>
              <a:rPr lang="en-US" i="1" baseline="-25000"/>
              <a:t>j</a:t>
            </a:r>
            <a:r>
              <a:rPr lang="en-US" i="1"/>
              <a:t> A</a:t>
            </a:r>
            <a:r>
              <a:rPr lang="en-US" i="1" baseline="-25000"/>
              <a:t>ij</a:t>
            </a:r>
            <a:r>
              <a:rPr lang="en-US" i="1"/>
              <a:t> </a:t>
            </a:r>
            <a:r>
              <a:rPr lang="el-GR" i="1"/>
              <a:t>φ</a:t>
            </a:r>
            <a:r>
              <a:rPr lang="en-US" i="1" baseline="-25000"/>
              <a:t>j</a:t>
            </a:r>
            <a:r>
              <a:rPr lang="en-US" i="1" baseline="30000"/>
              <a:t>(n-1)</a:t>
            </a:r>
            <a:r>
              <a:rPr lang="en-US" i="1"/>
              <a:t>  (j ≠ i)</a:t>
            </a:r>
            <a:endParaRPr lang="en-US" i="1" baseline="-250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A5ED1C-904E-02B7-4BFF-3EE5840E1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363" y="1957387"/>
            <a:ext cx="43815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6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EB475-50DF-960B-6ADF-B34588082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Functional Requirements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C5961A-23B4-A646-D6C8-1F42826A1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94751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/>
              <a:t>Case 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End-user can run a large integrated, multi-domain, multi-process simulation in parallel</a:t>
            </a:r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r>
              <a:rPr lang="en-US" sz="2800"/>
              <a:t>Case 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End-user can split up large model, run in parallel, merge results, and analyze as if it were a single model</a:t>
            </a:r>
            <a:endParaRPr lang="nl-NL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F01ED8E-6F99-51BF-728A-CA7ECC129E8E}"/>
              </a:ext>
            </a:extLst>
          </p:cNvPr>
          <p:cNvGrpSpPr/>
          <p:nvPr/>
        </p:nvGrpSpPr>
        <p:grpSpPr>
          <a:xfrm>
            <a:off x="8712223" y="1065659"/>
            <a:ext cx="2641577" cy="3109288"/>
            <a:chOff x="8712223" y="1065659"/>
            <a:chExt cx="2641577" cy="3109288"/>
          </a:xfrm>
        </p:grpSpPr>
        <p:pic>
          <p:nvPicPr>
            <p:cNvPr id="4" name="Picture 2" descr="catchments">
              <a:extLst>
                <a:ext uri="{FF2B5EF4-FFF2-40B4-BE49-F238E27FC236}">
                  <a16:creationId xmlns:a16="http://schemas.microsoft.com/office/drawing/2014/main" id="{CA2A5165-80C6-2BDD-B1ED-EE4D3B7579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16" t="21726" r="25867" b="22496"/>
            <a:stretch/>
          </p:blipFill>
          <p:spPr bwMode="auto">
            <a:xfrm>
              <a:off x="8712223" y="1320467"/>
              <a:ext cx="2641577" cy="2854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4053A20-4F06-EDC1-DABF-24D02311AA77}"/>
                </a:ext>
              </a:extLst>
            </p:cNvPr>
            <p:cNvSpPr txBox="1"/>
            <p:nvPr/>
          </p:nvSpPr>
          <p:spPr>
            <a:xfrm>
              <a:off x="9845854" y="1065659"/>
              <a:ext cx="5485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400" dirty="0"/>
                <a:t>(A)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112B860-C28C-B0EC-D394-B62D183BDF25}"/>
              </a:ext>
            </a:extLst>
          </p:cNvPr>
          <p:cNvGrpSpPr/>
          <p:nvPr/>
        </p:nvGrpSpPr>
        <p:grpSpPr>
          <a:xfrm>
            <a:off x="8712223" y="4174947"/>
            <a:ext cx="2880746" cy="2371822"/>
            <a:chOff x="8679755" y="4174947"/>
            <a:chExt cx="2880746" cy="237182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8599AE6-0E85-5DFD-44CF-7F0E9CF06824}"/>
                </a:ext>
              </a:extLst>
            </p:cNvPr>
            <p:cNvSpPr txBox="1"/>
            <p:nvPr/>
          </p:nvSpPr>
          <p:spPr>
            <a:xfrm>
              <a:off x="9871784" y="4174947"/>
              <a:ext cx="537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2400" dirty="0"/>
                <a:t>(B)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FC924C0-1D75-D14A-38B4-9E183A13E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79755" y="4636612"/>
              <a:ext cx="2880746" cy="1910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968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9FAB-0A33-662F-5C0C-8BCACAE5E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Non-functional Requirements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E1643-B357-DDBA-46BB-7D8A2146F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/>
            <a:r>
              <a:rPr lang="en-US"/>
              <a:t>Serial and parallel executable from the same source files without duplications</a:t>
            </a:r>
            <a:endParaRPr lang="nl-NL"/>
          </a:p>
          <a:p>
            <a:pPr marL="285750" indent="-285750"/>
            <a:r>
              <a:rPr lang="en-US" sz="2800"/>
              <a:t>MODFLOW remains distributable in its core set of functionality, without MPI and other 3</a:t>
            </a:r>
            <a:r>
              <a:rPr lang="en-US" sz="2800" baseline="30000"/>
              <a:t>rd</a:t>
            </a:r>
            <a:r>
              <a:rPr lang="en-US" sz="2800"/>
              <a:t> party dependencies</a:t>
            </a:r>
          </a:p>
          <a:p>
            <a:pPr marL="285750" indent="-285750"/>
            <a:r>
              <a:rPr lang="en-US" sz="2800"/>
              <a:t>Parallel capabilities as loosely coupled extension to the serial code base: </a:t>
            </a:r>
            <a:r>
              <a:rPr lang="en-US"/>
              <a:t>maintenance and development of packages possible without knowledge on parallel MODFLOW, MPI, etc.</a:t>
            </a:r>
          </a:p>
          <a:p>
            <a:pPr marL="285750" indent="-285750"/>
            <a:r>
              <a:rPr lang="en-US"/>
              <a:t>Always possible to run a parallel model in serial mode (when memory allows)</a:t>
            </a:r>
          </a:p>
          <a:p>
            <a:pPr marL="285750" indent="-285750"/>
            <a:r>
              <a:rPr lang="en-US" sz="2800"/>
              <a:t>Flo</a:t>
            </a:r>
            <a:r>
              <a:rPr lang="en-US"/>
              <a:t>Py support for pre- and post-processing</a:t>
            </a:r>
            <a:endParaRPr 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Targeting Windows, Linux, MacOS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121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13774-27DF-71B0-5A71-B0808B7D8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Parallel Solution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55E43F8-A330-D2B1-4C92-0E77A3073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63078"/>
            <a:ext cx="10515600" cy="2012042"/>
          </a:xfrm>
        </p:spPr>
        <p:txBody>
          <a:bodyPr>
            <a:normAutofit fontScale="85000" lnSpcReduction="20000"/>
          </a:bodyPr>
          <a:lstStyle/>
          <a:p>
            <a:r>
              <a:rPr lang="nl-NL"/>
              <a:t>Say, we have 4 cores</a:t>
            </a:r>
          </a:p>
          <a:p>
            <a:r>
              <a:rPr lang="nl-NL"/>
              <a:t>Our simulation is defined as 4 coupled models (or domains)</a:t>
            </a:r>
          </a:p>
          <a:p>
            <a:r>
              <a:rPr lang="nl-NL"/>
              <a:t>Then there is a global system </a:t>
            </a:r>
            <a:r>
              <a:rPr lang="en-US"/>
              <a:t>A</a:t>
            </a:r>
            <a:r>
              <a:rPr lang="el-GR"/>
              <a:t>φ</a:t>
            </a:r>
            <a:r>
              <a:rPr lang="en-US"/>
              <a:t> = Q </a:t>
            </a:r>
            <a:endParaRPr lang="nl-NL"/>
          </a:p>
          <a:p>
            <a:r>
              <a:rPr lang="nl-NL"/>
              <a:t>Then vectors are distributed over processes: </a:t>
            </a:r>
            <a:r>
              <a:rPr lang="el-GR"/>
              <a:t>φ</a:t>
            </a:r>
            <a:r>
              <a:rPr lang="nl-NL" baseline="-25000"/>
              <a:t>i</a:t>
            </a:r>
            <a:r>
              <a:rPr lang="nl-NL"/>
              <a:t> , Q</a:t>
            </a:r>
            <a:r>
              <a:rPr lang="nl-NL" baseline="-25000"/>
              <a:t>i</a:t>
            </a:r>
          </a:p>
          <a:p>
            <a:r>
              <a:rPr lang="nl-NL"/>
              <a:t>Each process owns a contiguous set of matrix rows: A</a:t>
            </a:r>
            <a:r>
              <a:rPr lang="nl-NL" baseline="-25000"/>
              <a:t>1j</a:t>
            </a:r>
            <a:r>
              <a:rPr lang="nl-NL"/>
              <a:t>,A</a:t>
            </a:r>
            <a:r>
              <a:rPr lang="nl-NL" baseline="-25000"/>
              <a:t>2j</a:t>
            </a:r>
            <a:r>
              <a:rPr lang="nl-NL"/>
              <a:t>,A</a:t>
            </a:r>
            <a:r>
              <a:rPr lang="nl-NL" baseline="-25000"/>
              <a:t>3j</a:t>
            </a:r>
            <a:r>
              <a:rPr lang="nl-NL"/>
              <a:t>,A</a:t>
            </a:r>
            <a:r>
              <a:rPr lang="nl-NL" baseline="-25000"/>
              <a:t>4j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6B7EFC-9C58-57A5-4F50-5FC39FEE5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654" y="1765421"/>
            <a:ext cx="2276346" cy="236989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9F9CB2F-7916-7B36-9F72-B4FCE852A5A7}"/>
              </a:ext>
            </a:extLst>
          </p:cNvPr>
          <p:cNvSpPr/>
          <p:nvPr/>
        </p:nvSpPr>
        <p:spPr>
          <a:xfrm>
            <a:off x="4882671" y="3152482"/>
            <a:ext cx="1138173" cy="9828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22FD00A-E768-8E82-77C6-7ADB9616C3B3}"/>
              </a:ext>
            </a:extLst>
          </p:cNvPr>
          <p:cNvGrpSpPr/>
          <p:nvPr/>
        </p:nvGrpSpPr>
        <p:grpSpPr>
          <a:xfrm>
            <a:off x="838200" y="2149463"/>
            <a:ext cx="2217888" cy="2025674"/>
            <a:chOff x="838200" y="2247461"/>
            <a:chExt cx="2217888" cy="2025674"/>
          </a:xfrm>
        </p:grpSpPr>
        <p:pic>
          <p:nvPicPr>
            <p:cNvPr id="13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09600CB5-052A-D787-03DF-6735F8EAD2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2247461"/>
              <a:ext cx="1181539" cy="1181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CC3BE3AC-A428-25CE-0EA9-53CC65A9DC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549" y="2247461"/>
              <a:ext cx="1181539" cy="1181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85CD3A52-486A-D903-37C1-1C7672742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091596"/>
              <a:ext cx="1181539" cy="1181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omputer, desktop, internet, monitor, pc, technology, windows computer icon  - Download on Iconfinder">
              <a:extLst>
                <a:ext uri="{FF2B5EF4-FFF2-40B4-BE49-F238E27FC236}">
                  <a16:creationId xmlns:a16="http://schemas.microsoft.com/office/drawing/2014/main" id="{A186C4FF-7736-32FA-69B6-162BF24CA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548" y="3062433"/>
              <a:ext cx="1181539" cy="1181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F3F161D-D1DF-405C-EFF8-1DCD983E8F6D}"/>
              </a:ext>
            </a:extLst>
          </p:cNvPr>
          <p:cNvSpPr/>
          <p:nvPr/>
        </p:nvSpPr>
        <p:spPr>
          <a:xfrm>
            <a:off x="1969959" y="3254363"/>
            <a:ext cx="949737" cy="6600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7CD8E8-6A27-85EE-4FC2-722980E42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566" y="1690688"/>
            <a:ext cx="4381500" cy="294322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B0FD3E1-D906-2AF7-7755-34282C41FA07}"/>
              </a:ext>
            </a:extLst>
          </p:cNvPr>
          <p:cNvSpPr/>
          <p:nvPr/>
        </p:nvSpPr>
        <p:spPr>
          <a:xfrm>
            <a:off x="6934722" y="3146201"/>
            <a:ext cx="4205089" cy="76816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473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56660-BB58-94A8-2F23-9CEB4837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Parallel Solution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D68A4-4EB0-25E6-EB58-2BF5E70C8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8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/>
              <a:t>How to solve A</a:t>
            </a:r>
            <a:r>
              <a:rPr lang="el-GR"/>
              <a:t>φ</a:t>
            </a:r>
            <a:r>
              <a:rPr lang="en-US"/>
              <a:t> = Q in parallel? </a:t>
            </a:r>
          </a:p>
          <a:p>
            <a:r>
              <a:rPr lang="en-US"/>
              <a:t>Split matrix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/>
              <a:t>A = M - N    (with M “easily” invertible)</a:t>
            </a:r>
          </a:p>
          <a:p>
            <a:r>
              <a:rPr lang="en-US"/>
              <a:t>Define iterative method: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/>
              <a:t>M</a:t>
            </a:r>
            <a:r>
              <a:rPr lang="el-GR"/>
              <a:t>φ</a:t>
            </a:r>
            <a:r>
              <a:rPr lang="en-US" baseline="30000"/>
              <a:t>k+1</a:t>
            </a:r>
            <a:r>
              <a:rPr lang="en-US"/>
              <a:t> = N</a:t>
            </a:r>
            <a:r>
              <a:rPr lang="el-GR"/>
              <a:t>φ</a:t>
            </a:r>
            <a:r>
              <a:rPr lang="en-US" baseline="30000"/>
              <a:t>k</a:t>
            </a:r>
            <a:r>
              <a:rPr lang="en-US"/>
              <a:t> + Q</a:t>
            </a:r>
            <a:endParaRPr lang="en-US" baseline="30000"/>
          </a:p>
          <a:p>
            <a:r>
              <a:rPr lang="en-US"/>
              <a:t>Choose M such that the off-diagonal blocks M</a:t>
            </a:r>
            <a:r>
              <a:rPr lang="en-US" baseline="-25000"/>
              <a:t>ij</a:t>
            </a:r>
            <a:r>
              <a:rPr lang="en-US"/>
              <a:t> = 0 when i ≠ j</a:t>
            </a:r>
          </a:p>
          <a:p>
            <a:r>
              <a:rPr lang="en-US"/>
              <a:t>Then, for each block ”i” (i.e. each parallel process)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l-GR"/>
              <a:t>φ</a:t>
            </a:r>
            <a:r>
              <a:rPr lang="nl-NL" baseline="-25000"/>
              <a:t>i</a:t>
            </a:r>
            <a:r>
              <a:rPr lang="en-US" baseline="30000"/>
              <a:t>k+1</a:t>
            </a:r>
            <a:r>
              <a:rPr lang="en-US"/>
              <a:t> = (M</a:t>
            </a:r>
            <a:r>
              <a:rPr lang="en-US" baseline="-25000"/>
              <a:t>ii</a:t>
            </a:r>
            <a:r>
              <a:rPr lang="en-US"/>
              <a:t>)</a:t>
            </a:r>
            <a:r>
              <a:rPr lang="en-US" baseline="30000"/>
              <a:t>-1 </a:t>
            </a:r>
            <a:r>
              <a:rPr lang="en-US"/>
              <a:t>(</a:t>
            </a:r>
            <a:r>
              <a:rPr lang="el-GR"/>
              <a:t>Σ</a:t>
            </a:r>
            <a:r>
              <a:rPr lang="nl-NL" baseline="-25000"/>
              <a:t>j</a:t>
            </a:r>
            <a:r>
              <a:rPr lang="nl-NL"/>
              <a:t> </a:t>
            </a:r>
            <a:r>
              <a:rPr lang="en-US"/>
              <a:t>N</a:t>
            </a:r>
            <a:r>
              <a:rPr lang="en-US" baseline="-25000"/>
              <a:t>ij</a:t>
            </a:r>
            <a:r>
              <a:rPr lang="el-GR"/>
              <a:t>φ</a:t>
            </a:r>
            <a:r>
              <a:rPr lang="nl-NL" baseline="-25000"/>
              <a:t>j</a:t>
            </a:r>
            <a:r>
              <a:rPr lang="en-US" baseline="30000"/>
              <a:t>k</a:t>
            </a:r>
            <a:r>
              <a:rPr lang="en-US"/>
              <a:t> + Q</a:t>
            </a:r>
            <a:r>
              <a:rPr lang="en-US" baseline="-25000"/>
              <a:t>i</a:t>
            </a:r>
            <a:r>
              <a:rPr lang="en-US"/>
              <a:t>)</a:t>
            </a:r>
            <a:endParaRPr lang="en-US" baseline="-25000"/>
          </a:p>
          <a:p>
            <a:r>
              <a:rPr lang="en-US"/>
              <a:t>No longer depends on </a:t>
            </a:r>
            <a:r>
              <a:rPr lang="el-GR"/>
              <a:t>φ</a:t>
            </a:r>
            <a:r>
              <a:rPr lang="nl-NL" baseline="-25000"/>
              <a:t>j</a:t>
            </a:r>
            <a:r>
              <a:rPr lang="en-US" baseline="30000"/>
              <a:t>k+1 </a:t>
            </a:r>
            <a:r>
              <a:rPr lang="en-US"/>
              <a:t>(i ≠ j): this can be “efficiently” solved in parallel!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1E51BA6-AFDF-A0EE-9A74-917646F1822F}"/>
              </a:ext>
            </a:extLst>
          </p:cNvPr>
          <p:cNvGrpSpPr/>
          <p:nvPr/>
        </p:nvGrpSpPr>
        <p:grpSpPr>
          <a:xfrm>
            <a:off x="7922374" y="1825625"/>
            <a:ext cx="2136026" cy="2081076"/>
            <a:chOff x="7922374" y="1825625"/>
            <a:chExt cx="2136026" cy="20810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4E5EEDB-25DE-AC8F-045A-63919A4DF9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1053"/>
            <a:stretch/>
          </p:blipFill>
          <p:spPr>
            <a:xfrm>
              <a:off x="7922374" y="1825625"/>
              <a:ext cx="2136026" cy="2081076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78AB988-DDBC-8DA1-6D93-768B6640C20D}"/>
                </a:ext>
              </a:extLst>
            </p:cNvPr>
            <p:cNvSpPr/>
            <p:nvPr/>
          </p:nvSpPr>
          <p:spPr>
            <a:xfrm>
              <a:off x="8016240" y="1866265"/>
              <a:ext cx="477520" cy="48768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10B4DA5-5B9A-1683-3555-899DBBDDBE4C}"/>
                </a:ext>
              </a:extLst>
            </p:cNvPr>
            <p:cNvSpPr/>
            <p:nvPr/>
          </p:nvSpPr>
          <p:spPr>
            <a:xfrm>
              <a:off x="8503920" y="2374265"/>
              <a:ext cx="477520" cy="48768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F0C285-825F-0DC7-931D-82434D95D34F}"/>
                </a:ext>
              </a:extLst>
            </p:cNvPr>
            <p:cNvSpPr/>
            <p:nvPr/>
          </p:nvSpPr>
          <p:spPr>
            <a:xfrm>
              <a:off x="9001760" y="2872105"/>
              <a:ext cx="477520" cy="48768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D505C4-AE5C-D03E-9422-9197613F17D0}"/>
                </a:ext>
              </a:extLst>
            </p:cNvPr>
            <p:cNvSpPr/>
            <p:nvPr/>
          </p:nvSpPr>
          <p:spPr>
            <a:xfrm>
              <a:off x="9499600" y="3349625"/>
              <a:ext cx="477520" cy="487680"/>
            </a:xfrm>
            <a:prstGeom prst="rect">
              <a:avLst/>
            </a:prstGeom>
            <a:noFill/>
            <a:ln w="2857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85249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56660-BB58-94A8-2F23-9CEB4837B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Parallel MODFLOW in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D68A4-4EB0-25E6-EB58-2BF5E70C83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50600" cy="4544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Objective is to distribute the </a:t>
            </a:r>
            <a:r>
              <a:rPr lang="en-US" sz="2400"/>
              <a:t>workload:</a:t>
            </a:r>
            <a:endParaRPr lang="en-US" sz="2400" dirty="0"/>
          </a:p>
          <a:p>
            <a:pPr marL="457200" lvl="1" indent="0">
              <a:buNone/>
            </a:pPr>
            <a:r>
              <a:rPr lang="en-US" dirty="0"/>
              <a:t>Step 1: </a:t>
            </a:r>
            <a:r>
              <a:rPr lang="en-US" b="1" dirty="0"/>
              <a:t>Assemble</a:t>
            </a:r>
            <a:r>
              <a:rPr lang="en-US" dirty="0"/>
              <a:t> the linear system </a:t>
            </a:r>
            <a:r>
              <a:rPr lang="en-US"/>
              <a:t>in parallel (Formulate)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Step 2: </a:t>
            </a:r>
            <a:r>
              <a:rPr lang="en-US" b="1" dirty="0"/>
              <a:t>Solve</a:t>
            </a:r>
            <a:r>
              <a:rPr lang="en-US" dirty="0"/>
              <a:t> the system </a:t>
            </a:r>
            <a:r>
              <a:rPr lang="en-US"/>
              <a:t>(A </a:t>
            </a:r>
            <a:r>
              <a:rPr lang="el-GR"/>
              <a:t>φ</a:t>
            </a:r>
            <a:r>
              <a:rPr lang="en-US"/>
              <a:t> = Q) in parallel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Three </a:t>
            </a:r>
            <a:r>
              <a:rPr lang="en-US" sz="2400" dirty="0"/>
              <a:t>corner stones of the </a:t>
            </a:r>
            <a:r>
              <a:rPr lang="en-US" sz="2400"/>
              <a:t>method: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</a:t>
            </a:r>
            <a:r>
              <a:rPr lang="en-US" sz="2400"/>
              <a:t>. Generalized </a:t>
            </a:r>
            <a:r>
              <a:rPr lang="en-US" sz="2400" dirty="0"/>
              <a:t>coupling of models </a:t>
            </a:r>
            <a:r>
              <a:rPr lang="en-US" sz="2400"/>
              <a:t>in space </a:t>
            </a:r>
          </a:p>
          <a:p>
            <a:pPr marL="457200" lvl="1" indent="0">
              <a:buNone/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</a:rPr>
              <a:t>Automatically</a:t>
            </a:r>
            <a:r>
              <a:rPr lang="en-US" sz="2000" i="1"/>
              <a:t>: user defines </a:t>
            </a:r>
            <a:r>
              <a:rPr lang="en-US" sz="2000" b="1" i="1"/>
              <a:t>Exchanges</a:t>
            </a:r>
            <a:r>
              <a:rPr lang="en-US" sz="2000" i="1"/>
              <a:t> but “Interface Models” created by MODFLOW</a:t>
            </a:r>
            <a:endParaRPr lang="en-US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2.</a:t>
            </a:r>
            <a:r>
              <a:rPr lang="en-US" sz="2400" b="1" dirty="0"/>
              <a:t> </a:t>
            </a:r>
            <a:r>
              <a:rPr lang="en-US" sz="2400" dirty="0"/>
              <a:t>Virtualization of </a:t>
            </a:r>
            <a:r>
              <a:rPr lang="en-US" sz="2400"/>
              <a:t>distributed data</a:t>
            </a:r>
          </a:p>
          <a:p>
            <a:pPr marL="457200" lvl="1" indent="0">
              <a:buNone/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</a:rPr>
              <a:t>Automatically</a:t>
            </a:r>
            <a:r>
              <a:rPr lang="en-US" sz="2000" i="1"/>
              <a:t>: remote data available locally when needed (MPI)</a:t>
            </a:r>
            <a:endParaRPr lang="en-US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3. Solving the system of equations </a:t>
            </a:r>
            <a:r>
              <a:rPr lang="en-US" sz="2400"/>
              <a:t>in parallel</a:t>
            </a:r>
          </a:p>
          <a:p>
            <a:pPr marL="457200" lvl="1" indent="0">
              <a:buNone/>
            </a:pPr>
            <a:r>
              <a:rPr lang="en-US" sz="2000" i="1">
                <a:solidFill>
                  <a:schemeClr val="accent6">
                    <a:lumMod val="75000"/>
                  </a:schemeClr>
                </a:solidFill>
              </a:rPr>
              <a:t>Automatically</a:t>
            </a:r>
            <a:r>
              <a:rPr lang="en-US" sz="2000" i="1"/>
              <a:t>: IMS configuration converted to PETSc settings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55238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9B61E-897F-D5D1-CB8F-6EEFE8FD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Parallel Solver: PETSc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31E6C-442F-78E0-B072-64CC5F20A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02677" cy="4875800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The </a:t>
            </a:r>
            <a:r>
              <a:rPr lang="nl-NL" b="1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Portable, Extensible Toolkit for Scientific Computation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Suite of data structures and routines developed and maintained by ANL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Scalable (parallel) solution of scientific applications modeled by partial differential equations</a:t>
            </a:r>
          </a:p>
          <a:p>
            <a:r>
              <a:rPr lang="nl-NL"/>
              <a:t>Robust, Efficient, Portable, …</a:t>
            </a:r>
          </a:p>
          <a:p>
            <a:r>
              <a:rPr lang="nl-NL"/>
              <a:t>Configurable</a:t>
            </a:r>
          </a:p>
          <a:p>
            <a:r>
              <a:rPr lang="nl-NL"/>
              <a:t>Comes with great diagnostic tools</a:t>
            </a:r>
          </a:p>
          <a:p>
            <a:r>
              <a:rPr lang="nl-NL"/>
              <a:t>Fortran bindings</a:t>
            </a:r>
          </a:p>
        </p:txBody>
      </p:sp>
      <p:pic>
        <p:nvPicPr>
          <p:cNvPr id="4" name="Picture 2" descr="Configuring and Installing PETSc for Underworld">
            <a:extLst>
              <a:ext uri="{FF2B5EF4-FFF2-40B4-BE49-F238E27FC236}">
                <a16:creationId xmlns:a16="http://schemas.microsoft.com/office/drawing/2014/main" id="{2FE90914-0A7B-EC31-804B-687854F0D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934" y="1459850"/>
            <a:ext cx="4317435" cy="146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72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9B61E-897F-D5D1-CB8F-6EEFE8FD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3. Parallel Solver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490BBD-7FA7-AE6D-95DC-7B403DB64404}"/>
              </a:ext>
            </a:extLst>
          </p:cNvPr>
          <p:cNvGrpSpPr/>
          <p:nvPr/>
        </p:nvGrpSpPr>
        <p:grpSpPr>
          <a:xfrm>
            <a:off x="2269298" y="1853851"/>
            <a:ext cx="7653403" cy="4233797"/>
            <a:chOff x="501041" y="1816273"/>
            <a:chExt cx="7653403" cy="423379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47B90DF-25AF-94BE-425C-631EEC7DE0EB}"/>
                </a:ext>
              </a:extLst>
            </p:cNvPr>
            <p:cNvSpPr/>
            <p:nvPr/>
          </p:nvSpPr>
          <p:spPr>
            <a:xfrm>
              <a:off x="501041" y="1816273"/>
              <a:ext cx="7653403" cy="4233797"/>
            </a:xfrm>
            <a:prstGeom prst="rect">
              <a:avLst/>
            </a:prstGeom>
            <a:solidFill>
              <a:srgbClr val="9C7B9D"/>
            </a:solidFill>
            <a:ln>
              <a:solidFill>
                <a:srgbClr val="9C7B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28E68C7-7270-A6AA-B94F-47D8C1A21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3690" y="1926649"/>
              <a:ext cx="6575434" cy="37735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FB4E4A8-234A-9E02-226F-A0D86852FF39}"/>
                </a:ext>
              </a:extLst>
            </p:cNvPr>
            <p:cNvSpPr/>
            <p:nvPr/>
          </p:nvSpPr>
          <p:spPr>
            <a:xfrm>
              <a:off x="1828800" y="3632548"/>
              <a:ext cx="3895595" cy="501041"/>
            </a:xfrm>
            <a:prstGeom prst="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8C0BB4-0D26-71DC-213C-DCCC26AF179D}"/>
                </a:ext>
              </a:extLst>
            </p:cNvPr>
            <p:cNvSpPr/>
            <p:nvPr/>
          </p:nvSpPr>
          <p:spPr>
            <a:xfrm>
              <a:off x="1553227" y="4140260"/>
              <a:ext cx="3620023" cy="501041"/>
            </a:xfrm>
            <a:prstGeom prst="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153335-9DF1-0EB8-6949-18B71162ED43}"/>
                </a:ext>
              </a:extLst>
            </p:cNvPr>
            <p:cNvSpPr/>
            <p:nvPr/>
          </p:nvSpPr>
          <p:spPr>
            <a:xfrm>
              <a:off x="1344460" y="4653828"/>
              <a:ext cx="5945687" cy="495186"/>
            </a:xfrm>
            <a:prstGeom prst="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A0366C4-0691-1546-0AAA-2716ABD96247}"/>
                </a:ext>
              </a:extLst>
            </p:cNvPr>
            <p:cNvSpPr/>
            <p:nvPr/>
          </p:nvSpPr>
          <p:spPr>
            <a:xfrm>
              <a:off x="1023690" y="5176993"/>
              <a:ext cx="6575434" cy="495186"/>
            </a:xfrm>
            <a:prstGeom prst="rect">
              <a:avLst/>
            </a:prstGeom>
            <a:noFill/>
            <a:ln w="381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AAA2E34-28CF-76E2-B3A6-AD2A58A4C65F}"/>
                </a:ext>
              </a:extLst>
            </p:cNvPr>
            <p:cNvSpPr/>
            <p:nvPr/>
          </p:nvSpPr>
          <p:spPr>
            <a:xfrm>
              <a:off x="7451629" y="1816273"/>
              <a:ext cx="320770" cy="3124759"/>
            </a:xfrm>
            <a:prstGeom prst="rect">
              <a:avLst/>
            </a:prstGeom>
            <a:solidFill>
              <a:srgbClr val="9C7B9D"/>
            </a:solidFill>
            <a:ln>
              <a:solidFill>
                <a:srgbClr val="9C7B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3818783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</TotalTime>
  <Words>1172</Words>
  <Application>Microsoft Office PowerPoint</Application>
  <PresentationFormat>Widescreen</PresentationFormat>
  <Paragraphs>163</Paragraphs>
  <Slides>22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1_Office Theme</vt:lpstr>
      <vt:lpstr>Parallel MODFLOW 6 Concepts and Implementation</vt:lpstr>
      <vt:lpstr>Multiple models, multiple cores…</vt:lpstr>
      <vt:lpstr>Functional Requirements</vt:lpstr>
      <vt:lpstr>Non-functional Requirements</vt:lpstr>
      <vt:lpstr>Parallel Solution</vt:lpstr>
      <vt:lpstr>Parallel Solution</vt:lpstr>
      <vt:lpstr>Parallel MODFLOW in concepts</vt:lpstr>
      <vt:lpstr>Parallel Solver: PETSc</vt:lpstr>
      <vt:lpstr>3. Parallel Solver</vt:lpstr>
      <vt:lpstr>Questions?</vt:lpstr>
      <vt:lpstr>1. Generalized Coupling Serial Assembly</vt:lpstr>
      <vt:lpstr>1. Generalized Coupling Serial Assembly</vt:lpstr>
      <vt:lpstr>1. Generalized Coupling Serial Assembly</vt:lpstr>
      <vt:lpstr>1. Generalized Coupling Parallel Assembly</vt:lpstr>
      <vt:lpstr>1. Generalized Coupling Parallel Assembly</vt:lpstr>
      <vt:lpstr>1. Generalized Coupling Parallel Assembly</vt:lpstr>
      <vt:lpstr>1. Generalized Coupling Interface Model</vt:lpstr>
      <vt:lpstr>1. Generalized Coupling Interface Model</vt:lpstr>
      <vt:lpstr>2. Virtualization of Data</vt:lpstr>
      <vt:lpstr>2. Virtualization of Data</vt:lpstr>
      <vt:lpstr>2. Virtualization of Data</vt:lpstr>
      <vt:lpstr>Parallel Iterative Solver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Overview</dc:title>
  <dc:creator>Martijn Russcher</dc:creator>
  <cp:lastModifiedBy>Martijn Russcher</cp:lastModifiedBy>
  <cp:revision>40</cp:revision>
  <dcterms:created xsi:type="dcterms:W3CDTF">2023-06-27T10:10:11Z</dcterms:created>
  <dcterms:modified xsi:type="dcterms:W3CDTF">2023-11-29T10:35:32Z</dcterms:modified>
</cp:coreProperties>
</file>